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305" r:id="rId5"/>
    <p:sldId id="268" r:id="rId6"/>
    <p:sldId id="308" r:id="rId7"/>
    <p:sldId id="285" r:id="rId8"/>
    <p:sldId id="306" r:id="rId9"/>
    <p:sldId id="293" r:id="rId10"/>
    <p:sldId id="310" r:id="rId11"/>
  </p:sldIdLst>
  <p:sldSz cx="12192000" cy="6858000"/>
  <p:notesSz cx="12192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90" autoAdjust="0"/>
    <p:restoredTop sz="94665"/>
  </p:normalViewPr>
  <p:slideViewPr>
    <p:cSldViewPr>
      <p:cViewPr varScale="1">
        <p:scale>
          <a:sx n="79" d="100"/>
          <a:sy n="79" d="100"/>
        </p:scale>
        <p:origin x="152" y="3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8377E-1FEA-4BD7-AA89-10BEB6E61D00}" type="datetimeFigureOut">
              <a:rPr lang="zh-CN" altLang="en-US" smtClean="0"/>
              <a:t>2026/5/25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6D715-C4B3-4A2F-8DBC-B8A294AEA5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602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D98965-63D8-4A9D-BD03-B7E8CCC1A7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81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D98965-63D8-4A9D-BD03-B7E8CCC1A7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47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7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4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30352F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BECD018-4AD3-4E31-A3B2-334B163CE603}"/>
              </a:ext>
            </a:extLst>
          </p:cNvPr>
          <p:cNvGrpSpPr/>
          <p:nvPr userDrawn="1"/>
        </p:nvGrpSpPr>
        <p:grpSpPr>
          <a:xfrm>
            <a:off x="286385" y="706120"/>
            <a:ext cx="11492865" cy="81280"/>
            <a:chOff x="534" y="2078"/>
            <a:chExt cx="11338" cy="128"/>
          </a:xfrm>
        </p:grpSpPr>
        <p:cxnSp>
          <p:nvCxnSpPr>
            <p:cNvPr id="8" name="直接连接符 7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>
              <a:extLst>
                <a:ext uri="{FF2B5EF4-FFF2-40B4-BE49-F238E27FC236}">
                  <a16:creationId xmlns:a16="http://schemas.microsoft.com/office/drawing/2014/main" id="{4494FFC3-7197-420B-9FD9-23D151320093}"/>
                </a:ext>
              </a:extLst>
            </p:cNvPr>
            <p:cNvCxnSpPr/>
            <p:nvPr>
              <p:custDataLst>
                <p:tags r:id="rId1"/>
              </p:custDataLst>
            </p:nvPr>
          </p:nvCxnSpPr>
          <p:spPr>
            <a:xfrm flipH="1">
              <a:off x="534" y="2078"/>
              <a:ext cx="11339" cy="0"/>
            </a:xfrm>
            <a:prstGeom prst="line">
              <a:avLst/>
            </a:prstGeom>
            <a:ln w="12700">
              <a:solidFill>
                <a:srgbClr val="53728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>
              <a:extLst>
                <a:ext uri="{FF2B5EF4-FFF2-40B4-BE49-F238E27FC236}">
                  <a16:creationId xmlns:a16="http://schemas.microsoft.com/office/drawing/2014/main" id="{CDA6C806-FDCC-44DA-9A7C-074557A4415C}"/>
                </a:ext>
              </a:extLst>
            </p:cNvPr>
            <p:cNvCxnSpPr/>
            <p:nvPr>
              <p:custDataLst>
                <p:tags r:id="rId2"/>
              </p:custDataLst>
            </p:nvPr>
          </p:nvCxnSpPr>
          <p:spPr>
            <a:xfrm flipH="1">
              <a:off x="534" y="2206"/>
              <a:ext cx="11339" cy="0"/>
            </a:xfrm>
            <a:prstGeom prst="line">
              <a:avLst/>
            </a:prstGeom>
            <a:ln w="38100">
              <a:solidFill>
                <a:srgbClr val="12406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F0852D03-C8DD-4A6E-B300-773A9C258E21}"/>
              </a:ext>
            </a:extLst>
          </p:cNvPr>
          <p:cNvGrpSpPr/>
          <p:nvPr userDrawn="1"/>
        </p:nvGrpSpPr>
        <p:grpSpPr>
          <a:xfrm>
            <a:off x="286385" y="706120"/>
            <a:ext cx="11492865" cy="81280"/>
            <a:chOff x="534" y="2078"/>
            <a:chExt cx="11338" cy="128"/>
          </a:xfrm>
        </p:grpSpPr>
        <p:cxnSp>
          <p:nvCxnSpPr>
            <p:cNvPr id="9" name="直接连接符 8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>
              <a:extLst>
                <a:ext uri="{FF2B5EF4-FFF2-40B4-BE49-F238E27FC236}">
                  <a16:creationId xmlns:a16="http://schemas.microsoft.com/office/drawing/2014/main" id="{10AE02CA-66E1-47DA-81F4-AE4C04CF7CF9}"/>
                </a:ext>
              </a:extLst>
            </p:cNvPr>
            <p:cNvCxnSpPr/>
            <p:nvPr>
              <p:custDataLst>
                <p:tags r:id="rId1"/>
              </p:custDataLst>
            </p:nvPr>
          </p:nvCxnSpPr>
          <p:spPr>
            <a:xfrm flipH="1">
              <a:off x="534" y="2078"/>
              <a:ext cx="11339" cy="0"/>
            </a:xfrm>
            <a:prstGeom prst="line">
              <a:avLst/>
            </a:prstGeom>
            <a:ln w="12700">
              <a:solidFill>
                <a:srgbClr val="53728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>
              <a:extLst>
                <a:ext uri="{FF2B5EF4-FFF2-40B4-BE49-F238E27FC236}">
                  <a16:creationId xmlns:a16="http://schemas.microsoft.com/office/drawing/2014/main" id="{B7524DE3-ADE6-47FF-9408-7C47AABE587E}"/>
                </a:ext>
              </a:extLst>
            </p:cNvPr>
            <p:cNvCxnSpPr/>
            <p:nvPr>
              <p:custDataLst>
                <p:tags r:id="rId2"/>
              </p:custDataLst>
            </p:nvPr>
          </p:nvCxnSpPr>
          <p:spPr>
            <a:xfrm flipH="1">
              <a:off x="534" y="2206"/>
              <a:ext cx="11339" cy="0"/>
            </a:xfrm>
            <a:prstGeom prst="line">
              <a:avLst/>
            </a:prstGeom>
            <a:ln w="38100">
              <a:solidFill>
                <a:srgbClr val="12406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29647A4B-90CF-4CC8-96FF-D43188CC2449}"/>
              </a:ext>
            </a:extLst>
          </p:cNvPr>
          <p:cNvGrpSpPr/>
          <p:nvPr userDrawn="1"/>
        </p:nvGrpSpPr>
        <p:grpSpPr>
          <a:xfrm>
            <a:off x="286385" y="706120"/>
            <a:ext cx="11492865" cy="81280"/>
            <a:chOff x="534" y="2078"/>
            <a:chExt cx="11338" cy="128"/>
          </a:xfrm>
        </p:grpSpPr>
        <p:cxnSp>
          <p:nvCxnSpPr>
            <p:cNvPr id="7" name="直接连接符 6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>
              <a:extLst>
                <a:ext uri="{FF2B5EF4-FFF2-40B4-BE49-F238E27FC236}">
                  <a16:creationId xmlns:a16="http://schemas.microsoft.com/office/drawing/2014/main" id="{AE32DE45-CF20-4D68-93FF-ED27F1E0A4B8}"/>
                </a:ext>
              </a:extLst>
            </p:cNvPr>
            <p:cNvCxnSpPr/>
            <p:nvPr>
              <p:custDataLst>
                <p:tags r:id="rId2"/>
              </p:custDataLst>
            </p:nvPr>
          </p:nvCxnSpPr>
          <p:spPr>
            <a:xfrm flipH="1">
              <a:off x="534" y="2078"/>
              <a:ext cx="11339" cy="0"/>
            </a:xfrm>
            <a:prstGeom prst="line">
              <a:avLst/>
            </a:prstGeom>
            <a:ln w="12700">
              <a:solidFill>
                <a:srgbClr val="53728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>
              <a:extLst>
                <a:ext uri="{FF2B5EF4-FFF2-40B4-BE49-F238E27FC236}">
                  <a16:creationId xmlns:a16="http://schemas.microsoft.com/office/drawing/2014/main" id="{E61C18EC-5116-4000-897B-0330DBB1BE8A}"/>
                </a:ext>
              </a:extLst>
            </p:cNvPr>
            <p:cNvCxnSpPr/>
            <p:nvPr>
              <p:custDataLst>
                <p:tags r:id="rId3"/>
              </p:custDataLst>
            </p:nvPr>
          </p:nvCxnSpPr>
          <p:spPr>
            <a:xfrm flipH="1">
              <a:off x="534" y="2206"/>
              <a:ext cx="11339" cy="0"/>
            </a:xfrm>
            <a:prstGeom prst="line">
              <a:avLst/>
            </a:prstGeom>
            <a:ln w="38100">
              <a:solidFill>
                <a:srgbClr val="12406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7A978C37-0384-4CF1-8E62-31D85305DC3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286385" y="99060"/>
            <a:ext cx="7194550" cy="58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endParaRPr lang="zh-CN" altLang="en-US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563868" y="0"/>
            <a:ext cx="5632703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364479" y="0"/>
            <a:ext cx="3634739" cy="5620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402579" y="1321306"/>
            <a:ext cx="3602735" cy="55366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409688" y="0"/>
            <a:ext cx="1590040" cy="3382010"/>
          </a:xfrm>
          <a:custGeom>
            <a:avLst/>
            <a:gdLst/>
            <a:ahLst/>
            <a:cxnLst/>
            <a:rect l="l" t="t" r="r" b="b"/>
            <a:pathLst>
              <a:path w="1590040" h="3382010">
                <a:moveTo>
                  <a:pt x="67182" y="0"/>
                </a:moveTo>
                <a:lnTo>
                  <a:pt x="0" y="0"/>
                </a:lnTo>
                <a:lnTo>
                  <a:pt x="1531492" y="3381755"/>
                </a:lnTo>
                <a:lnTo>
                  <a:pt x="1589531" y="3362705"/>
                </a:lnTo>
                <a:lnTo>
                  <a:pt x="67182" y="0"/>
                </a:lnTo>
                <a:close/>
              </a:path>
            </a:pathLst>
          </a:custGeom>
          <a:solidFill>
            <a:srgbClr val="CA09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303520" y="4895088"/>
            <a:ext cx="923925" cy="1963420"/>
          </a:xfrm>
          <a:custGeom>
            <a:avLst/>
            <a:gdLst/>
            <a:ahLst/>
            <a:cxnLst/>
            <a:rect l="l" t="t" r="r" b="b"/>
            <a:pathLst>
              <a:path w="923925" h="1963420">
                <a:moveTo>
                  <a:pt x="889253" y="0"/>
                </a:moveTo>
                <a:lnTo>
                  <a:pt x="0" y="1962911"/>
                </a:lnTo>
                <a:lnTo>
                  <a:pt x="38988" y="1962911"/>
                </a:lnTo>
                <a:lnTo>
                  <a:pt x="923543" y="10668"/>
                </a:lnTo>
                <a:lnTo>
                  <a:pt x="889253" y="0"/>
                </a:lnTo>
                <a:close/>
              </a:path>
            </a:pathLst>
          </a:custGeom>
          <a:solidFill>
            <a:srgbClr val="CA09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5/25/2026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5910" y="161293"/>
            <a:ext cx="10981385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sz="2800" b="1" i="0">
                <a:solidFill>
                  <a:srgbClr val="30352F"/>
                </a:solidFill>
                <a:latin typeface="微软雅黑"/>
                <a:cs typeface="微软雅黑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1784" y="1263372"/>
            <a:ext cx="11174780" cy="3941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30352F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1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5/25/2026</a:t>
            </a:fld>
            <a:endParaRPr 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547ED44-0BB2-414F-9BE2-D70B5DA038DC}"/>
              </a:ext>
            </a:extLst>
          </p:cNvPr>
          <p:cNvGrpSpPr/>
          <p:nvPr userDrawn="1"/>
        </p:nvGrpSpPr>
        <p:grpSpPr>
          <a:xfrm>
            <a:off x="286385" y="706120"/>
            <a:ext cx="11492865" cy="81280"/>
            <a:chOff x="534" y="2078"/>
            <a:chExt cx="11338" cy="128"/>
          </a:xfrm>
        </p:grpSpPr>
        <p:cxnSp>
          <p:nvCxnSpPr>
            <p:cNvPr id="11" name="直接连接符 10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>
              <a:extLst>
                <a:ext uri="{FF2B5EF4-FFF2-40B4-BE49-F238E27FC236}">
                  <a16:creationId xmlns:a16="http://schemas.microsoft.com/office/drawing/2014/main" id="{D572C48E-3C3E-49B4-93C9-74CA167F6BF9}"/>
                </a:ext>
              </a:extLst>
            </p:cNvPr>
            <p:cNvCxnSpPr/>
            <p:nvPr>
              <p:custDataLst>
                <p:tags r:id="rId7"/>
              </p:custDataLst>
            </p:nvPr>
          </p:nvCxnSpPr>
          <p:spPr>
            <a:xfrm flipH="1">
              <a:off x="534" y="2078"/>
              <a:ext cx="11339" cy="0"/>
            </a:xfrm>
            <a:prstGeom prst="line">
              <a:avLst/>
            </a:prstGeom>
            <a:ln w="12700">
              <a:solidFill>
                <a:srgbClr val="53728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>
              <a:extLst>
                <a:ext uri="{FF2B5EF4-FFF2-40B4-BE49-F238E27FC236}">
                  <a16:creationId xmlns:a16="http://schemas.microsoft.com/office/drawing/2014/main" id="{AC0ACEE8-C2B2-4892-A294-524DE8890979}"/>
                </a:ext>
              </a:extLst>
            </p:cNvPr>
            <p:cNvCxnSpPr/>
            <p:nvPr>
              <p:custDataLst>
                <p:tags r:id="rId8"/>
              </p:custDataLst>
            </p:nvPr>
          </p:nvCxnSpPr>
          <p:spPr>
            <a:xfrm flipH="1">
              <a:off x="534" y="2206"/>
              <a:ext cx="11339" cy="0"/>
            </a:xfrm>
            <a:prstGeom prst="line">
              <a:avLst/>
            </a:prstGeom>
            <a:ln w="38100">
              <a:solidFill>
                <a:srgbClr val="12406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6571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0" y="2361882"/>
            <a:ext cx="12192000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zh-CN" altLang="en-US" sz="4000" spc="-5" dirty="0">
                <a:solidFill>
                  <a:srgbClr val="C00511"/>
                </a:solidFill>
                <a:ea typeface="微软雅黑" panose="020B0503020204020204" pitchFamily="34" charset="-122"/>
              </a:rPr>
              <a:t>“</a:t>
            </a:r>
            <a:r>
              <a:rPr lang="en-US" altLang="zh-CN" sz="4000" spc="-5" dirty="0">
                <a:solidFill>
                  <a:srgbClr val="C00511"/>
                </a:solidFill>
                <a:ea typeface="微软雅黑" panose="020B0503020204020204" pitchFamily="34" charset="-122"/>
              </a:rPr>
              <a:t>XX</a:t>
            </a:r>
            <a:r>
              <a:rPr lang="zh-CN" altLang="en-US" sz="4000" spc="-5" dirty="0">
                <a:solidFill>
                  <a:srgbClr val="C00511"/>
                </a:solidFill>
                <a:ea typeface="微软雅黑" panose="020B0503020204020204" pitchFamily="34" charset="-122"/>
              </a:rPr>
              <a:t>”（项目名称）</a:t>
            </a:r>
            <a:br>
              <a:rPr lang="en-US" sz="4000" spc="-5" dirty="0">
                <a:solidFill>
                  <a:srgbClr val="C005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4000" spc="-5" dirty="0">
                <a:solidFill>
                  <a:srgbClr val="C005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概念验证项目实施方案</a:t>
            </a:r>
            <a:endParaRPr sz="4000" spc="-5" dirty="0">
              <a:solidFill>
                <a:srgbClr val="C0051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A07518E-0F4F-4E82-8F20-F411A3C046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050107"/>
              </p:ext>
            </p:extLst>
          </p:nvPr>
        </p:nvGraphicFramePr>
        <p:xfrm>
          <a:off x="533400" y="1371600"/>
          <a:ext cx="11056881" cy="287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999">
                  <a:extLst>
                    <a:ext uri="{9D8B030D-6E8A-4147-A177-3AD203B41FA5}">
                      <a16:colId xmlns:a16="http://schemas.microsoft.com/office/drawing/2014/main" val="166199153"/>
                    </a:ext>
                  </a:extLst>
                </a:gridCol>
                <a:gridCol w="2967401">
                  <a:extLst>
                    <a:ext uri="{9D8B030D-6E8A-4147-A177-3AD203B41FA5}">
                      <a16:colId xmlns:a16="http://schemas.microsoft.com/office/drawing/2014/main" val="4108122837"/>
                    </a:ext>
                  </a:extLst>
                </a:gridCol>
                <a:gridCol w="6332481">
                  <a:extLst>
                    <a:ext uri="{9D8B030D-6E8A-4147-A177-3AD203B41FA5}">
                      <a16:colId xmlns:a16="http://schemas.microsoft.com/office/drawing/2014/main" val="2349471200"/>
                    </a:ext>
                  </a:extLst>
                </a:gridCol>
              </a:tblGrid>
              <a:tr h="51258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模块</a:t>
                      </a:r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子模块</a:t>
                      </a:r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内容要求</a:t>
                      </a:r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8816031"/>
                  </a:ext>
                </a:extLst>
              </a:tr>
              <a:tr h="512582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 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实施计划</a:t>
                      </a:r>
                      <a:endParaRPr 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4.1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研究内容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项目主要目标、实施路径、实施工作具体内容、验证周期</a:t>
                      </a:r>
                      <a:endParaRPr lang="en-US" altLang="zh-CN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7728187"/>
                  </a:ext>
                </a:extLst>
              </a:tr>
              <a:tr h="557698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4.2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里程碑计划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明确项目实施期内里程碑目标，包括：主要任务、目标、成果</a:t>
                      </a:r>
                      <a:endParaRPr lang="en-US" altLang="zh-CN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1026104"/>
                  </a:ext>
                </a:extLst>
              </a:tr>
              <a:tr h="557698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4.3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资金需求及详细用途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项目开展工作所需的资金情况</a:t>
                      </a:r>
                      <a:endParaRPr lang="en-US" altLang="zh-CN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资金的详细用途（详细列出资金支出计划，各类经费的额度及详细用途）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1257692"/>
                  </a:ext>
                </a:extLst>
              </a:tr>
              <a:tr h="51258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4.4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产业化规划和营收预测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项目未来产业化路径及时间表（</a:t>
                      </a:r>
                      <a:r>
                        <a:rPr lang="zh-CN" altLang="en-US" sz="14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请重点说明后续推动成果进行进一步产业化目标和计划</a:t>
                      </a: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altLang="zh-CN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产业化后未来几年的营收预测</a:t>
                      </a:r>
                      <a:endParaRPr lang="en-US" altLang="zh-CN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7026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3779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3672840" y="1739899"/>
            <a:ext cx="588645" cy="588645"/>
          </a:xfrm>
          <a:custGeom>
            <a:avLst/>
            <a:gdLst/>
            <a:ahLst/>
            <a:cxnLst/>
            <a:rect l="l" t="t" r="r" b="b"/>
            <a:pathLst>
              <a:path w="588645" h="588644">
                <a:moveTo>
                  <a:pt x="549148" y="0"/>
                </a:moveTo>
                <a:lnTo>
                  <a:pt x="39877" y="0"/>
                </a:lnTo>
                <a:lnTo>
                  <a:pt x="33989" y="427"/>
                </a:lnTo>
                <a:lnTo>
                  <a:pt x="20542" y="4934"/>
                </a:lnTo>
                <a:lnTo>
                  <a:pt x="9762" y="13553"/>
                </a:lnTo>
                <a:lnTo>
                  <a:pt x="2598" y="25282"/>
                </a:lnTo>
                <a:lnTo>
                  <a:pt x="0" y="39115"/>
                </a:lnTo>
                <a:lnTo>
                  <a:pt x="512" y="554823"/>
                </a:lnTo>
                <a:lnTo>
                  <a:pt x="5154" y="568070"/>
                </a:lnTo>
                <a:lnTo>
                  <a:pt x="13877" y="578673"/>
                </a:lnTo>
                <a:lnTo>
                  <a:pt x="25759" y="585712"/>
                </a:lnTo>
                <a:lnTo>
                  <a:pt x="39877" y="588263"/>
                </a:lnTo>
                <a:lnTo>
                  <a:pt x="554847" y="587836"/>
                </a:lnTo>
                <a:lnTo>
                  <a:pt x="567962" y="583304"/>
                </a:lnTo>
                <a:lnTo>
                  <a:pt x="578572" y="574586"/>
                </a:lnTo>
                <a:lnTo>
                  <a:pt x="585674" y="562630"/>
                </a:lnTo>
                <a:lnTo>
                  <a:pt x="588263" y="548386"/>
                </a:lnTo>
                <a:lnTo>
                  <a:pt x="587915" y="33966"/>
                </a:lnTo>
                <a:lnTo>
                  <a:pt x="583525" y="20655"/>
                </a:lnTo>
                <a:lnTo>
                  <a:pt x="574911" y="9868"/>
                </a:lnTo>
                <a:lnTo>
                  <a:pt x="563108" y="2639"/>
                </a:lnTo>
                <a:lnTo>
                  <a:pt x="549148" y="0"/>
                </a:lnTo>
                <a:close/>
              </a:path>
            </a:pathLst>
          </a:custGeom>
          <a:solidFill>
            <a:srgbClr val="C005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22115" y="1781047"/>
            <a:ext cx="583565" cy="585470"/>
          </a:xfrm>
          <a:custGeom>
            <a:avLst/>
            <a:gdLst/>
            <a:ahLst/>
            <a:cxnLst/>
            <a:rect l="l" t="t" r="r" b="b"/>
            <a:pathLst>
              <a:path w="583564" h="585469">
                <a:moveTo>
                  <a:pt x="0" y="559562"/>
                </a:moveTo>
                <a:lnTo>
                  <a:pt x="77" y="566191"/>
                </a:lnTo>
                <a:lnTo>
                  <a:pt x="8728" y="576171"/>
                </a:lnTo>
                <a:lnTo>
                  <a:pt x="20421" y="582807"/>
                </a:lnTo>
                <a:lnTo>
                  <a:pt x="34289" y="585215"/>
                </a:lnTo>
                <a:lnTo>
                  <a:pt x="549211" y="584855"/>
                </a:lnTo>
                <a:lnTo>
                  <a:pt x="562546" y="580444"/>
                </a:lnTo>
                <a:lnTo>
                  <a:pt x="573332" y="571830"/>
                </a:lnTo>
                <a:lnTo>
                  <a:pt x="580377" y="560324"/>
                </a:lnTo>
                <a:lnTo>
                  <a:pt x="4317" y="560324"/>
                </a:lnTo>
                <a:lnTo>
                  <a:pt x="0" y="559562"/>
                </a:lnTo>
                <a:close/>
              </a:path>
              <a:path w="583564" h="585469">
                <a:moveTo>
                  <a:pt x="556132" y="0"/>
                </a:moveTo>
                <a:lnTo>
                  <a:pt x="557529" y="3555"/>
                </a:lnTo>
                <a:lnTo>
                  <a:pt x="558291" y="7874"/>
                </a:lnTo>
                <a:lnTo>
                  <a:pt x="557761" y="526974"/>
                </a:lnTo>
                <a:lnTo>
                  <a:pt x="553073" y="540187"/>
                </a:lnTo>
                <a:lnTo>
                  <a:pt x="544307" y="550762"/>
                </a:lnTo>
                <a:lnTo>
                  <a:pt x="532400" y="557780"/>
                </a:lnTo>
                <a:lnTo>
                  <a:pt x="518287" y="560324"/>
                </a:lnTo>
                <a:lnTo>
                  <a:pt x="580377" y="560324"/>
                </a:lnTo>
                <a:lnTo>
                  <a:pt x="580551" y="560039"/>
                </a:lnTo>
                <a:lnTo>
                  <a:pt x="583184" y="546100"/>
                </a:lnTo>
                <a:lnTo>
                  <a:pt x="582249" y="28584"/>
                </a:lnTo>
                <a:lnTo>
                  <a:pt x="577020" y="16133"/>
                </a:lnTo>
                <a:lnTo>
                  <a:pt x="568006" y="6264"/>
                </a:lnTo>
                <a:lnTo>
                  <a:pt x="556132" y="0"/>
                </a:lnTo>
                <a:close/>
              </a:path>
            </a:pathLst>
          </a:custGeom>
          <a:solidFill>
            <a:srgbClr val="284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72840" y="2457702"/>
            <a:ext cx="588645" cy="586740"/>
          </a:xfrm>
          <a:custGeom>
            <a:avLst/>
            <a:gdLst/>
            <a:ahLst/>
            <a:cxnLst/>
            <a:rect l="l" t="t" r="r" b="b"/>
            <a:pathLst>
              <a:path w="588645" h="586739">
                <a:moveTo>
                  <a:pt x="549148" y="0"/>
                </a:moveTo>
                <a:lnTo>
                  <a:pt x="39877" y="0"/>
                </a:lnTo>
                <a:lnTo>
                  <a:pt x="33531" y="497"/>
                </a:lnTo>
                <a:lnTo>
                  <a:pt x="20251" y="5117"/>
                </a:lnTo>
                <a:lnTo>
                  <a:pt x="9618" y="13823"/>
                </a:lnTo>
                <a:lnTo>
                  <a:pt x="2559" y="25679"/>
                </a:lnTo>
                <a:lnTo>
                  <a:pt x="0" y="39751"/>
                </a:lnTo>
                <a:lnTo>
                  <a:pt x="427" y="553323"/>
                </a:lnTo>
                <a:lnTo>
                  <a:pt x="4959" y="566438"/>
                </a:lnTo>
                <a:lnTo>
                  <a:pt x="13677" y="577048"/>
                </a:lnTo>
                <a:lnTo>
                  <a:pt x="25633" y="584150"/>
                </a:lnTo>
                <a:lnTo>
                  <a:pt x="39877" y="586740"/>
                </a:lnTo>
                <a:lnTo>
                  <a:pt x="554297" y="586391"/>
                </a:lnTo>
                <a:lnTo>
                  <a:pt x="567608" y="582001"/>
                </a:lnTo>
                <a:lnTo>
                  <a:pt x="578395" y="573387"/>
                </a:lnTo>
                <a:lnTo>
                  <a:pt x="585624" y="561584"/>
                </a:lnTo>
                <a:lnTo>
                  <a:pt x="588263" y="547624"/>
                </a:lnTo>
                <a:lnTo>
                  <a:pt x="587850" y="33987"/>
                </a:lnTo>
                <a:lnTo>
                  <a:pt x="583362" y="20562"/>
                </a:lnTo>
                <a:lnTo>
                  <a:pt x="574743" y="9780"/>
                </a:lnTo>
                <a:lnTo>
                  <a:pt x="563002" y="2605"/>
                </a:lnTo>
                <a:lnTo>
                  <a:pt x="549148" y="0"/>
                </a:lnTo>
                <a:close/>
              </a:path>
            </a:pathLst>
          </a:custGeom>
          <a:solidFill>
            <a:srgbClr val="C005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22115" y="2498851"/>
            <a:ext cx="583565" cy="585470"/>
          </a:xfrm>
          <a:custGeom>
            <a:avLst/>
            <a:gdLst/>
            <a:ahLst/>
            <a:cxnLst/>
            <a:rect l="l" t="t" r="r" b="b"/>
            <a:pathLst>
              <a:path w="583564" h="585469">
                <a:moveTo>
                  <a:pt x="0" y="559562"/>
                </a:moveTo>
                <a:lnTo>
                  <a:pt x="77" y="566191"/>
                </a:lnTo>
                <a:lnTo>
                  <a:pt x="8728" y="576171"/>
                </a:lnTo>
                <a:lnTo>
                  <a:pt x="20421" y="582807"/>
                </a:lnTo>
                <a:lnTo>
                  <a:pt x="34289" y="585216"/>
                </a:lnTo>
                <a:lnTo>
                  <a:pt x="549211" y="584869"/>
                </a:lnTo>
                <a:lnTo>
                  <a:pt x="562546" y="580598"/>
                </a:lnTo>
                <a:lnTo>
                  <a:pt x="573332" y="572137"/>
                </a:lnTo>
                <a:lnTo>
                  <a:pt x="580556" y="560324"/>
                </a:lnTo>
                <a:lnTo>
                  <a:pt x="4317" y="560324"/>
                </a:lnTo>
                <a:lnTo>
                  <a:pt x="0" y="559562"/>
                </a:lnTo>
                <a:close/>
              </a:path>
              <a:path w="583564" h="585469">
                <a:moveTo>
                  <a:pt x="556132" y="0"/>
                </a:moveTo>
                <a:lnTo>
                  <a:pt x="557529" y="4318"/>
                </a:lnTo>
                <a:lnTo>
                  <a:pt x="558291" y="8509"/>
                </a:lnTo>
                <a:lnTo>
                  <a:pt x="557847" y="526998"/>
                </a:lnTo>
                <a:lnTo>
                  <a:pt x="553269" y="540081"/>
                </a:lnTo>
                <a:lnTo>
                  <a:pt x="544508" y="550661"/>
                </a:lnTo>
                <a:lnTo>
                  <a:pt x="532526" y="557742"/>
                </a:lnTo>
                <a:lnTo>
                  <a:pt x="518287" y="560324"/>
                </a:lnTo>
                <a:lnTo>
                  <a:pt x="580556" y="560324"/>
                </a:lnTo>
                <a:lnTo>
                  <a:pt x="583184" y="546100"/>
                </a:lnTo>
                <a:lnTo>
                  <a:pt x="582124" y="28763"/>
                </a:lnTo>
                <a:lnTo>
                  <a:pt x="576826" y="16472"/>
                </a:lnTo>
                <a:lnTo>
                  <a:pt x="567865" y="6604"/>
                </a:lnTo>
                <a:lnTo>
                  <a:pt x="556132" y="0"/>
                </a:lnTo>
                <a:close/>
              </a:path>
            </a:pathLst>
          </a:custGeom>
          <a:solidFill>
            <a:srgbClr val="284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95800" y="1747519"/>
            <a:ext cx="4798060" cy="599440"/>
          </a:xfrm>
          <a:custGeom>
            <a:avLst/>
            <a:gdLst/>
            <a:ahLst/>
            <a:cxnLst/>
            <a:rect l="l" t="t" r="r" b="b"/>
            <a:pathLst>
              <a:path w="4798059" h="599439">
                <a:moveTo>
                  <a:pt x="4746752" y="0"/>
                </a:moveTo>
                <a:lnTo>
                  <a:pt x="50291" y="0"/>
                </a:lnTo>
                <a:lnTo>
                  <a:pt x="45800" y="251"/>
                </a:lnTo>
                <a:lnTo>
                  <a:pt x="13300" y="20454"/>
                </a:lnTo>
                <a:lnTo>
                  <a:pt x="0" y="62991"/>
                </a:lnTo>
                <a:lnTo>
                  <a:pt x="199" y="541545"/>
                </a:lnTo>
                <a:lnTo>
                  <a:pt x="16288" y="582225"/>
                </a:lnTo>
                <a:lnTo>
                  <a:pt x="50291" y="598931"/>
                </a:lnTo>
                <a:lnTo>
                  <a:pt x="4751628" y="598645"/>
                </a:lnTo>
                <a:lnTo>
                  <a:pt x="4784295" y="578344"/>
                </a:lnTo>
                <a:lnTo>
                  <a:pt x="4797552" y="535939"/>
                </a:lnTo>
                <a:lnTo>
                  <a:pt x="4797324" y="57009"/>
                </a:lnTo>
                <a:lnTo>
                  <a:pt x="4781082" y="16585"/>
                </a:lnTo>
                <a:lnTo>
                  <a:pt x="4746752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95800" y="1747519"/>
            <a:ext cx="4798060" cy="599440"/>
          </a:xfrm>
          <a:custGeom>
            <a:avLst/>
            <a:gdLst/>
            <a:ahLst/>
            <a:cxnLst/>
            <a:rect l="l" t="t" r="r" b="b"/>
            <a:pathLst>
              <a:path w="4798059" h="599439">
                <a:moveTo>
                  <a:pt x="50291" y="0"/>
                </a:moveTo>
                <a:lnTo>
                  <a:pt x="4746752" y="0"/>
                </a:lnTo>
                <a:lnTo>
                  <a:pt x="4759547" y="2015"/>
                </a:lnTo>
                <a:lnTo>
                  <a:pt x="4789032" y="28102"/>
                </a:lnTo>
                <a:lnTo>
                  <a:pt x="4797552" y="535939"/>
                </a:lnTo>
                <a:lnTo>
                  <a:pt x="4795947" y="551666"/>
                </a:lnTo>
                <a:lnTo>
                  <a:pt x="4775036" y="588258"/>
                </a:lnTo>
                <a:lnTo>
                  <a:pt x="50291" y="598931"/>
                </a:lnTo>
                <a:lnTo>
                  <a:pt x="37652" y="596900"/>
                </a:lnTo>
                <a:lnTo>
                  <a:pt x="8386" y="570629"/>
                </a:lnTo>
                <a:lnTo>
                  <a:pt x="0" y="62991"/>
                </a:lnTo>
                <a:lnTo>
                  <a:pt x="1614" y="47205"/>
                </a:lnTo>
                <a:lnTo>
                  <a:pt x="22549" y="10539"/>
                </a:lnTo>
                <a:lnTo>
                  <a:pt x="50291" y="0"/>
                </a:lnTo>
                <a:close/>
              </a:path>
            </a:pathLst>
          </a:custGeom>
          <a:ln w="9143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95800" y="2485135"/>
            <a:ext cx="4798060" cy="599440"/>
          </a:xfrm>
          <a:custGeom>
            <a:avLst/>
            <a:gdLst/>
            <a:ahLst/>
            <a:cxnLst/>
            <a:rect l="l" t="t" r="r" b="b"/>
            <a:pathLst>
              <a:path w="4798059" h="599439">
                <a:moveTo>
                  <a:pt x="4746752" y="0"/>
                </a:moveTo>
                <a:lnTo>
                  <a:pt x="50291" y="0"/>
                </a:lnTo>
                <a:lnTo>
                  <a:pt x="45800" y="251"/>
                </a:lnTo>
                <a:lnTo>
                  <a:pt x="13300" y="20454"/>
                </a:lnTo>
                <a:lnTo>
                  <a:pt x="0" y="62991"/>
                </a:lnTo>
                <a:lnTo>
                  <a:pt x="199" y="541545"/>
                </a:lnTo>
                <a:lnTo>
                  <a:pt x="16288" y="582225"/>
                </a:lnTo>
                <a:lnTo>
                  <a:pt x="50291" y="598932"/>
                </a:lnTo>
                <a:lnTo>
                  <a:pt x="4751628" y="598645"/>
                </a:lnTo>
                <a:lnTo>
                  <a:pt x="4784295" y="578344"/>
                </a:lnTo>
                <a:lnTo>
                  <a:pt x="4797552" y="535939"/>
                </a:lnTo>
                <a:lnTo>
                  <a:pt x="4797324" y="57009"/>
                </a:lnTo>
                <a:lnTo>
                  <a:pt x="4781082" y="16585"/>
                </a:lnTo>
                <a:lnTo>
                  <a:pt x="4746752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95800" y="2485135"/>
            <a:ext cx="4798060" cy="599440"/>
          </a:xfrm>
          <a:custGeom>
            <a:avLst/>
            <a:gdLst/>
            <a:ahLst/>
            <a:cxnLst/>
            <a:rect l="l" t="t" r="r" b="b"/>
            <a:pathLst>
              <a:path w="4798059" h="599439">
                <a:moveTo>
                  <a:pt x="50291" y="0"/>
                </a:moveTo>
                <a:lnTo>
                  <a:pt x="4746752" y="0"/>
                </a:lnTo>
                <a:lnTo>
                  <a:pt x="4759547" y="2015"/>
                </a:lnTo>
                <a:lnTo>
                  <a:pt x="4789032" y="28102"/>
                </a:lnTo>
                <a:lnTo>
                  <a:pt x="4797552" y="535939"/>
                </a:lnTo>
                <a:lnTo>
                  <a:pt x="4795947" y="551666"/>
                </a:lnTo>
                <a:lnTo>
                  <a:pt x="4775036" y="588258"/>
                </a:lnTo>
                <a:lnTo>
                  <a:pt x="50291" y="598932"/>
                </a:lnTo>
                <a:lnTo>
                  <a:pt x="37652" y="596900"/>
                </a:lnTo>
                <a:lnTo>
                  <a:pt x="8386" y="570629"/>
                </a:lnTo>
                <a:lnTo>
                  <a:pt x="0" y="62991"/>
                </a:lnTo>
                <a:lnTo>
                  <a:pt x="1614" y="47205"/>
                </a:lnTo>
                <a:lnTo>
                  <a:pt x="22549" y="10539"/>
                </a:lnTo>
                <a:lnTo>
                  <a:pt x="50291" y="0"/>
                </a:lnTo>
                <a:close/>
              </a:path>
            </a:pathLst>
          </a:custGeom>
          <a:ln w="9144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703445" y="2638099"/>
            <a:ext cx="144589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54"/>
              </a:lnSpc>
            </a:pPr>
            <a:r>
              <a:rPr sz="2800" spc="-5" dirty="0">
                <a:solidFill>
                  <a:srgbClr val="30352F"/>
                </a:solidFill>
                <a:latin typeface="微软雅黑"/>
                <a:cs typeface="微软雅黑"/>
              </a:rPr>
              <a:t>项目概述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72311" y="2336292"/>
            <a:ext cx="894715" cy="410209"/>
          </a:xfrm>
          <a:custGeom>
            <a:avLst/>
            <a:gdLst/>
            <a:ahLst/>
            <a:cxnLst/>
            <a:rect l="l" t="t" r="r" b="b"/>
            <a:pathLst>
              <a:path w="894714" h="410210">
                <a:moveTo>
                  <a:pt x="432053" y="5969"/>
                </a:moveTo>
                <a:lnTo>
                  <a:pt x="33096" y="5969"/>
                </a:lnTo>
                <a:lnTo>
                  <a:pt x="0" y="405638"/>
                </a:lnTo>
                <a:lnTo>
                  <a:pt x="281787" y="405638"/>
                </a:lnTo>
                <a:lnTo>
                  <a:pt x="315722" y="351917"/>
                </a:lnTo>
                <a:lnTo>
                  <a:pt x="91668" y="351917"/>
                </a:lnTo>
                <a:lnTo>
                  <a:pt x="96761" y="291211"/>
                </a:lnTo>
                <a:lnTo>
                  <a:pt x="407762" y="291211"/>
                </a:lnTo>
                <a:lnTo>
                  <a:pt x="412337" y="237490"/>
                </a:lnTo>
                <a:lnTo>
                  <a:pt x="101003" y="237490"/>
                </a:lnTo>
                <a:lnTo>
                  <a:pt x="106095" y="173355"/>
                </a:lnTo>
                <a:lnTo>
                  <a:pt x="417799" y="173355"/>
                </a:lnTo>
                <a:lnTo>
                  <a:pt x="422385" y="119507"/>
                </a:lnTo>
                <a:lnTo>
                  <a:pt x="111188" y="119507"/>
                </a:lnTo>
                <a:lnTo>
                  <a:pt x="116281" y="58928"/>
                </a:lnTo>
                <a:lnTo>
                  <a:pt x="427543" y="58928"/>
                </a:lnTo>
                <a:lnTo>
                  <a:pt x="432053" y="5969"/>
                </a:lnTo>
                <a:close/>
              </a:path>
              <a:path w="894714" h="410210">
                <a:moveTo>
                  <a:pt x="407762" y="291211"/>
                </a:moveTo>
                <a:lnTo>
                  <a:pt x="320801" y="291211"/>
                </a:lnTo>
                <a:lnTo>
                  <a:pt x="315722" y="351917"/>
                </a:lnTo>
                <a:lnTo>
                  <a:pt x="310641" y="405638"/>
                </a:lnTo>
                <a:lnTo>
                  <a:pt x="398018" y="405638"/>
                </a:lnTo>
                <a:lnTo>
                  <a:pt x="407762" y="291211"/>
                </a:lnTo>
                <a:close/>
              </a:path>
              <a:path w="894714" h="410210">
                <a:moveTo>
                  <a:pt x="417799" y="173355"/>
                </a:moveTo>
                <a:lnTo>
                  <a:pt x="330200" y="173355"/>
                </a:lnTo>
                <a:lnTo>
                  <a:pt x="325119" y="237490"/>
                </a:lnTo>
                <a:lnTo>
                  <a:pt x="412337" y="237490"/>
                </a:lnTo>
                <a:lnTo>
                  <a:pt x="417799" y="173355"/>
                </a:lnTo>
                <a:close/>
              </a:path>
              <a:path w="894714" h="410210">
                <a:moveTo>
                  <a:pt x="427543" y="58928"/>
                </a:moveTo>
                <a:lnTo>
                  <a:pt x="340359" y="58928"/>
                </a:lnTo>
                <a:lnTo>
                  <a:pt x="335279" y="119507"/>
                </a:lnTo>
                <a:lnTo>
                  <a:pt x="422385" y="119507"/>
                </a:lnTo>
                <a:lnTo>
                  <a:pt x="427543" y="58928"/>
                </a:lnTo>
                <a:close/>
              </a:path>
              <a:path w="894714" h="410210">
                <a:moveTo>
                  <a:pt x="716407" y="192150"/>
                </a:moveTo>
                <a:lnTo>
                  <a:pt x="628904" y="192150"/>
                </a:lnTo>
                <a:lnTo>
                  <a:pt x="615315" y="361315"/>
                </a:lnTo>
                <a:lnTo>
                  <a:pt x="577976" y="361315"/>
                </a:lnTo>
                <a:lnTo>
                  <a:pt x="589915" y="409956"/>
                </a:lnTo>
                <a:lnTo>
                  <a:pt x="698500" y="409956"/>
                </a:lnTo>
                <a:lnTo>
                  <a:pt x="708660" y="287020"/>
                </a:lnTo>
                <a:lnTo>
                  <a:pt x="828272" y="287020"/>
                </a:lnTo>
                <a:lnTo>
                  <a:pt x="850905" y="251968"/>
                </a:lnTo>
                <a:lnTo>
                  <a:pt x="767333" y="251968"/>
                </a:lnTo>
                <a:lnTo>
                  <a:pt x="751205" y="229743"/>
                </a:lnTo>
                <a:lnTo>
                  <a:pt x="713739" y="229743"/>
                </a:lnTo>
                <a:lnTo>
                  <a:pt x="716407" y="192150"/>
                </a:lnTo>
                <a:close/>
              </a:path>
              <a:path w="894714" h="410210">
                <a:moveTo>
                  <a:pt x="586485" y="307467"/>
                </a:moveTo>
                <a:lnTo>
                  <a:pt x="504951" y="307467"/>
                </a:lnTo>
                <a:lnTo>
                  <a:pt x="462534" y="366395"/>
                </a:lnTo>
                <a:lnTo>
                  <a:pt x="444753" y="366395"/>
                </a:lnTo>
                <a:lnTo>
                  <a:pt x="454913" y="403987"/>
                </a:lnTo>
                <a:lnTo>
                  <a:pt x="518541" y="403987"/>
                </a:lnTo>
                <a:lnTo>
                  <a:pt x="586485" y="307467"/>
                </a:lnTo>
                <a:close/>
              </a:path>
              <a:path w="894714" h="410210">
                <a:moveTo>
                  <a:pt x="828272" y="287020"/>
                </a:moveTo>
                <a:lnTo>
                  <a:pt x="708660" y="287020"/>
                </a:lnTo>
                <a:lnTo>
                  <a:pt x="789305" y="403987"/>
                </a:lnTo>
                <a:lnTo>
                  <a:pt x="853058" y="403987"/>
                </a:lnTo>
                <a:lnTo>
                  <a:pt x="869188" y="366395"/>
                </a:lnTo>
                <a:lnTo>
                  <a:pt x="851281" y="366395"/>
                </a:lnTo>
                <a:lnTo>
                  <a:pt x="796925" y="292100"/>
                </a:lnTo>
                <a:lnTo>
                  <a:pt x="824992" y="292100"/>
                </a:lnTo>
                <a:lnTo>
                  <a:pt x="828272" y="287020"/>
                </a:lnTo>
                <a:close/>
              </a:path>
              <a:path w="894714" h="410210">
                <a:moveTo>
                  <a:pt x="559307" y="204978"/>
                </a:moveTo>
                <a:lnTo>
                  <a:pt x="477900" y="204978"/>
                </a:lnTo>
                <a:lnTo>
                  <a:pt x="517778" y="288671"/>
                </a:lnTo>
                <a:lnTo>
                  <a:pt x="577976" y="288671"/>
                </a:lnTo>
                <a:lnTo>
                  <a:pt x="593216" y="251079"/>
                </a:lnTo>
                <a:lnTo>
                  <a:pt x="583057" y="251079"/>
                </a:lnTo>
                <a:lnTo>
                  <a:pt x="559307" y="204978"/>
                </a:lnTo>
                <a:close/>
              </a:path>
              <a:path w="894714" h="410210">
                <a:moveTo>
                  <a:pt x="878458" y="209296"/>
                </a:moveTo>
                <a:lnTo>
                  <a:pt x="796925" y="209296"/>
                </a:lnTo>
                <a:lnTo>
                  <a:pt x="767333" y="251968"/>
                </a:lnTo>
                <a:lnTo>
                  <a:pt x="850905" y="251968"/>
                </a:lnTo>
                <a:lnTo>
                  <a:pt x="878458" y="209296"/>
                </a:lnTo>
                <a:close/>
              </a:path>
              <a:path w="894714" h="410210">
                <a:moveTo>
                  <a:pt x="894588" y="141732"/>
                </a:moveTo>
                <a:lnTo>
                  <a:pt x="460882" y="141732"/>
                </a:lnTo>
                <a:lnTo>
                  <a:pt x="456691" y="192150"/>
                </a:lnTo>
                <a:lnTo>
                  <a:pt x="890396" y="192150"/>
                </a:lnTo>
                <a:lnTo>
                  <a:pt x="894588" y="141732"/>
                </a:lnTo>
                <a:close/>
              </a:path>
              <a:path w="894714" h="410210">
                <a:moveTo>
                  <a:pt x="866520" y="0"/>
                </a:moveTo>
                <a:lnTo>
                  <a:pt x="501650" y="0"/>
                </a:lnTo>
                <a:lnTo>
                  <a:pt x="497331" y="50419"/>
                </a:lnTo>
                <a:lnTo>
                  <a:pt x="778256" y="50419"/>
                </a:lnTo>
                <a:lnTo>
                  <a:pt x="776605" y="71755"/>
                </a:lnTo>
                <a:lnTo>
                  <a:pt x="505841" y="71755"/>
                </a:lnTo>
                <a:lnTo>
                  <a:pt x="501650" y="122936"/>
                </a:lnTo>
                <a:lnTo>
                  <a:pt x="772413" y="122936"/>
                </a:lnTo>
                <a:lnTo>
                  <a:pt x="770636" y="141732"/>
                </a:lnTo>
                <a:lnTo>
                  <a:pt x="854710" y="141732"/>
                </a:lnTo>
                <a:lnTo>
                  <a:pt x="8665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64047" y="2808854"/>
            <a:ext cx="1003300" cy="189230"/>
          </a:xfrm>
          <a:custGeom>
            <a:avLst/>
            <a:gdLst/>
            <a:ahLst/>
            <a:cxnLst/>
            <a:rect l="l" t="t" r="r" b="b"/>
            <a:pathLst>
              <a:path w="1003300" h="189230">
                <a:moveTo>
                  <a:pt x="86338" y="0"/>
                </a:moveTo>
                <a:lnTo>
                  <a:pt x="40974" y="16098"/>
                </a:lnTo>
                <a:lnTo>
                  <a:pt x="11524" y="59022"/>
                </a:lnTo>
                <a:lnTo>
                  <a:pt x="0" y="110565"/>
                </a:lnTo>
                <a:lnTo>
                  <a:pt x="1253" y="126159"/>
                </a:lnTo>
                <a:lnTo>
                  <a:pt x="15577" y="162401"/>
                </a:lnTo>
                <a:lnTo>
                  <a:pt x="62584" y="186269"/>
                </a:lnTo>
                <a:lnTo>
                  <a:pt x="79903" y="187893"/>
                </a:lnTo>
                <a:lnTo>
                  <a:pt x="92962" y="185001"/>
                </a:lnTo>
                <a:lnTo>
                  <a:pt x="104861" y="180215"/>
                </a:lnTo>
                <a:lnTo>
                  <a:pt x="115600" y="173543"/>
                </a:lnTo>
                <a:lnTo>
                  <a:pt x="119692" y="169890"/>
                </a:lnTo>
                <a:lnTo>
                  <a:pt x="58558" y="169890"/>
                </a:lnTo>
                <a:lnTo>
                  <a:pt x="47641" y="165630"/>
                </a:lnTo>
                <a:lnTo>
                  <a:pt x="22762" y="124700"/>
                </a:lnTo>
                <a:lnTo>
                  <a:pt x="21321" y="108127"/>
                </a:lnTo>
                <a:lnTo>
                  <a:pt x="21823" y="88870"/>
                </a:lnTo>
                <a:lnTo>
                  <a:pt x="37808" y="48421"/>
                </a:lnTo>
                <a:lnTo>
                  <a:pt x="79986" y="21180"/>
                </a:lnTo>
                <a:lnTo>
                  <a:pt x="94985" y="19169"/>
                </a:lnTo>
                <a:lnTo>
                  <a:pt x="132927" y="19169"/>
                </a:lnTo>
                <a:lnTo>
                  <a:pt x="124554" y="11627"/>
                </a:lnTo>
                <a:lnTo>
                  <a:pt x="113467" y="5412"/>
                </a:lnTo>
                <a:lnTo>
                  <a:pt x="100737" y="1530"/>
                </a:lnTo>
                <a:lnTo>
                  <a:pt x="86338" y="0"/>
                </a:lnTo>
                <a:close/>
              </a:path>
              <a:path w="1003300" h="189230">
                <a:moveTo>
                  <a:pt x="125739" y="122177"/>
                </a:moveTo>
                <a:lnTo>
                  <a:pt x="99418" y="160656"/>
                </a:lnTo>
                <a:lnTo>
                  <a:pt x="58558" y="169890"/>
                </a:lnTo>
                <a:lnTo>
                  <a:pt x="119692" y="169890"/>
                </a:lnTo>
                <a:lnTo>
                  <a:pt x="125180" y="164992"/>
                </a:lnTo>
                <a:lnTo>
                  <a:pt x="133600" y="154570"/>
                </a:lnTo>
                <a:lnTo>
                  <a:pt x="140861" y="142286"/>
                </a:lnTo>
                <a:lnTo>
                  <a:pt x="146961" y="128146"/>
                </a:lnTo>
                <a:lnTo>
                  <a:pt x="125739" y="122177"/>
                </a:lnTo>
                <a:close/>
              </a:path>
              <a:path w="1003300" h="189230">
                <a:moveTo>
                  <a:pt x="132927" y="19169"/>
                </a:moveTo>
                <a:lnTo>
                  <a:pt x="94985" y="19169"/>
                </a:lnTo>
                <a:lnTo>
                  <a:pt x="106611" y="23959"/>
                </a:lnTo>
                <a:lnTo>
                  <a:pt x="116353" y="32067"/>
                </a:lnTo>
                <a:lnTo>
                  <a:pt x="124163" y="43445"/>
                </a:lnTo>
                <a:lnTo>
                  <a:pt x="129994" y="58042"/>
                </a:lnTo>
                <a:lnTo>
                  <a:pt x="148214" y="44084"/>
                </a:lnTo>
                <a:lnTo>
                  <a:pt x="141893" y="30971"/>
                </a:lnTo>
                <a:lnTo>
                  <a:pt x="134023" y="20157"/>
                </a:lnTo>
                <a:lnTo>
                  <a:pt x="132927" y="19169"/>
                </a:lnTo>
                <a:close/>
              </a:path>
              <a:path w="1003300" h="189230">
                <a:moveTo>
                  <a:pt x="234576" y="50099"/>
                </a:moveTo>
                <a:lnTo>
                  <a:pt x="195269" y="73312"/>
                </a:lnTo>
                <a:lnTo>
                  <a:pt x="179381" y="116869"/>
                </a:lnTo>
                <a:lnTo>
                  <a:pt x="176675" y="137141"/>
                </a:lnTo>
                <a:lnTo>
                  <a:pt x="179028" y="152090"/>
                </a:lnTo>
                <a:lnTo>
                  <a:pt x="212967" y="186511"/>
                </a:lnTo>
                <a:lnTo>
                  <a:pt x="227581" y="188852"/>
                </a:lnTo>
                <a:lnTo>
                  <a:pt x="238037" y="187955"/>
                </a:lnTo>
                <a:lnTo>
                  <a:pt x="250466" y="184767"/>
                </a:lnTo>
                <a:lnTo>
                  <a:pt x="261290" y="179235"/>
                </a:lnTo>
                <a:lnTo>
                  <a:pt x="267971" y="173476"/>
                </a:lnTo>
                <a:lnTo>
                  <a:pt x="229024" y="173476"/>
                </a:lnTo>
                <a:lnTo>
                  <a:pt x="217583" y="171514"/>
                </a:lnTo>
                <a:lnTo>
                  <a:pt x="208557" y="166428"/>
                </a:lnTo>
                <a:lnTo>
                  <a:pt x="201972" y="157919"/>
                </a:lnTo>
                <a:lnTo>
                  <a:pt x="197855" y="145687"/>
                </a:lnTo>
                <a:lnTo>
                  <a:pt x="196232" y="129431"/>
                </a:lnTo>
                <a:lnTo>
                  <a:pt x="197129" y="108852"/>
                </a:lnTo>
                <a:lnTo>
                  <a:pt x="216682" y="72326"/>
                </a:lnTo>
                <a:lnTo>
                  <a:pt x="240319" y="64900"/>
                </a:lnTo>
                <a:lnTo>
                  <a:pt x="276661" y="64900"/>
                </a:lnTo>
                <a:lnTo>
                  <a:pt x="274717" y="62644"/>
                </a:lnTo>
                <a:lnTo>
                  <a:pt x="264180" y="55980"/>
                </a:lnTo>
                <a:lnTo>
                  <a:pt x="250843" y="51795"/>
                </a:lnTo>
                <a:lnTo>
                  <a:pt x="234576" y="50099"/>
                </a:lnTo>
                <a:close/>
              </a:path>
              <a:path w="1003300" h="189230">
                <a:moveTo>
                  <a:pt x="276661" y="64900"/>
                </a:moveTo>
                <a:lnTo>
                  <a:pt x="240319" y="64900"/>
                </a:lnTo>
                <a:lnTo>
                  <a:pt x="247910" y="66460"/>
                </a:lnTo>
                <a:lnTo>
                  <a:pt x="257246" y="71368"/>
                </a:lnTo>
                <a:lnTo>
                  <a:pt x="264190" y="79621"/>
                </a:lnTo>
                <a:lnTo>
                  <a:pt x="268735" y="91506"/>
                </a:lnTo>
                <a:lnTo>
                  <a:pt x="270870" y="107308"/>
                </a:lnTo>
                <a:lnTo>
                  <a:pt x="270587" y="127314"/>
                </a:lnTo>
                <a:lnTo>
                  <a:pt x="252075" y="165514"/>
                </a:lnTo>
                <a:lnTo>
                  <a:pt x="229024" y="173476"/>
                </a:lnTo>
                <a:lnTo>
                  <a:pt x="267971" y="173476"/>
                </a:lnTo>
                <a:lnTo>
                  <a:pt x="288596" y="132209"/>
                </a:lnTo>
                <a:lnTo>
                  <a:pt x="291440" y="113865"/>
                </a:lnTo>
                <a:lnTo>
                  <a:pt x="290815" y="97396"/>
                </a:lnTo>
                <a:lnTo>
                  <a:pt x="287905" y="83362"/>
                </a:lnTo>
                <a:lnTo>
                  <a:pt x="282582" y="71775"/>
                </a:lnTo>
                <a:lnTo>
                  <a:pt x="276661" y="64900"/>
                </a:lnTo>
                <a:close/>
              </a:path>
              <a:path w="1003300" h="189230">
                <a:moveTo>
                  <a:pt x="352307" y="52073"/>
                </a:moveTo>
                <a:lnTo>
                  <a:pt x="334527" y="52073"/>
                </a:lnTo>
                <a:lnTo>
                  <a:pt x="320938" y="185423"/>
                </a:lnTo>
                <a:lnTo>
                  <a:pt x="338718" y="184534"/>
                </a:lnTo>
                <a:lnTo>
                  <a:pt x="350275" y="92464"/>
                </a:lnTo>
                <a:lnTo>
                  <a:pt x="356499" y="81673"/>
                </a:lnTo>
                <a:lnTo>
                  <a:pt x="365911" y="73694"/>
                </a:lnTo>
                <a:lnTo>
                  <a:pt x="370885" y="71758"/>
                </a:lnTo>
                <a:lnTo>
                  <a:pt x="349767" y="71758"/>
                </a:lnTo>
                <a:lnTo>
                  <a:pt x="352307" y="52073"/>
                </a:lnTo>
                <a:close/>
              </a:path>
              <a:path w="1003300" h="189230">
                <a:moveTo>
                  <a:pt x="424535" y="66516"/>
                </a:moveTo>
                <a:lnTo>
                  <a:pt x="396130" y="66516"/>
                </a:lnTo>
                <a:lnTo>
                  <a:pt x="405659" y="73185"/>
                </a:lnTo>
                <a:lnTo>
                  <a:pt x="410883" y="85121"/>
                </a:lnTo>
                <a:lnTo>
                  <a:pt x="411743" y="102492"/>
                </a:lnTo>
                <a:lnTo>
                  <a:pt x="403234" y="184534"/>
                </a:lnTo>
                <a:lnTo>
                  <a:pt x="421141" y="184534"/>
                </a:lnTo>
                <a:lnTo>
                  <a:pt x="429523" y="99952"/>
                </a:lnTo>
                <a:lnTo>
                  <a:pt x="429930" y="84538"/>
                </a:lnTo>
                <a:lnTo>
                  <a:pt x="427475" y="71639"/>
                </a:lnTo>
                <a:lnTo>
                  <a:pt x="424535" y="66516"/>
                </a:lnTo>
                <a:close/>
              </a:path>
              <a:path w="1003300" h="189230">
                <a:moveTo>
                  <a:pt x="381631" y="49897"/>
                </a:moveTo>
                <a:lnTo>
                  <a:pt x="369655" y="54318"/>
                </a:lnTo>
                <a:lnTo>
                  <a:pt x="359021" y="61697"/>
                </a:lnTo>
                <a:lnTo>
                  <a:pt x="349767" y="71758"/>
                </a:lnTo>
                <a:lnTo>
                  <a:pt x="370885" y="71758"/>
                </a:lnTo>
                <a:lnTo>
                  <a:pt x="378970" y="68612"/>
                </a:lnTo>
                <a:lnTo>
                  <a:pt x="396130" y="66516"/>
                </a:lnTo>
                <a:lnTo>
                  <a:pt x="424535" y="66516"/>
                </a:lnTo>
                <a:lnTo>
                  <a:pt x="421758" y="61689"/>
                </a:lnTo>
                <a:lnTo>
                  <a:pt x="412460" y="54741"/>
                </a:lnTo>
                <a:lnTo>
                  <a:pt x="399197" y="50798"/>
                </a:lnTo>
                <a:lnTo>
                  <a:pt x="381631" y="49897"/>
                </a:lnTo>
                <a:close/>
              </a:path>
              <a:path w="1003300" h="189230">
                <a:moveTo>
                  <a:pt x="497468" y="68329"/>
                </a:moveTo>
                <a:lnTo>
                  <a:pt x="479688" y="68329"/>
                </a:lnTo>
                <a:lnTo>
                  <a:pt x="470798" y="162204"/>
                </a:lnTo>
                <a:lnTo>
                  <a:pt x="472635" y="176671"/>
                </a:lnTo>
                <a:lnTo>
                  <a:pt x="480174" y="184950"/>
                </a:lnTo>
                <a:lnTo>
                  <a:pt x="493277" y="187201"/>
                </a:lnTo>
                <a:lnTo>
                  <a:pt x="500008" y="187201"/>
                </a:lnTo>
                <a:lnTo>
                  <a:pt x="506739" y="186312"/>
                </a:lnTo>
                <a:lnTo>
                  <a:pt x="512708" y="183772"/>
                </a:lnTo>
                <a:lnTo>
                  <a:pt x="510576" y="175136"/>
                </a:lnTo>
                <a:lnTo>
                  <a:pt x="491499" y="175136"/>
                </a:lnTo>
                <a:lnTo>
                  <a:pt x="487308" y="170056"/>
                </a:lnTo>
                <a:lnTo>
                  <a:pt x="488959" y="158118"/>
                </a:lnTo>
                <a:lnTo>
                  <a:pt x="497468" y="68329"/>
                </a:lnTo>
                <a:close/>
              </a:path>
              <a:path w="1003300" h="189230">
                <a:moveTo>
                  <a:pt x="510168" y="173485"/>
                </a:moveTo>
                <a:lnTo>
                  <a:pt x="506739" y="174374"/>
                </a:lnTo>
                <a:lnTo>
                  <a:pt x="500897" y="174374"/>
                </a:lnTo>
                <a:lnTo>
                  <a:pt x="491499" y="175136"/>
                </a:lnTo>
                <a:lnTo>
                  <a:pt x="510576" y="175136"/>
                </a:lnTo>
                <a:lnTo>
                  <a:pt x="510168" y="173485"/>
                </a:lnTo>
                <a:close/>
              </a:path>
              <a:path w="1003300" h="189230">
                <a:moveTo>
                  <a:pt x="522106" y="52073"/>
                </a:moveTo>
                <a:lnTo>
                  <a:pt x="465210" y="52073"/>
                </a:lnTo>
                <a:lnTo>
                  <a:pt x="463559" y="68329"/>
                </a:lnTo>
                <a:lnTo>
                  <a:pt x="520328" y="68329"/>
                </a:lnTo>
                <a:lnTo>
                  <a:pt x="522106" y="52073"/>
                </a:lnTo>
                <a:close/>
              </a:path>
              <a:path w="1003300" h="189230">
                <a:moveTo>
                  <a:pt x="504199" y="5845"/>
                </a:moveTo>
                <a:lnTo>
                  <a:pt x="485530" y="16132"/>
                </a:lnTo>
                <a:lnTo>
                  <a:pt x="481339" y="52073"/>
                </a:lnTo>
                <a:lnTo>
                  <a:pt x="499119" y="52073"/>
                </a:lnTo>
                <a:lnTo>
                  <a:pt x="504199" y="5845"/>
                </a:lnTo>
                <a:close/>
              </a:path>
              <a:path w="1003300" h="189230">
                <a:moveTo>
                  <a:pt x="605185" y="49577"/>
                </a:moveTo>
                <a:lnTo>
                  <a:pt x="562058" y="69985"/>
                </a:lnTo>
                <a:lnTo>
                  <a:pt x="544238" y="110179"/>
                </a:lnTo>
                <a:lnTo>
                  <a:pt x="541150" y="128758"/>
                </a:lnTo>
                <a:lnTo>
                  <a:pt x="542043" y="143979"/>
                </a:lnTo>
                <a:lnTo>
                  <a:pt x="570492" y="182410"/>
                </a:lnTo>
                <a:lnTo>
                  <a:pt x="601496" y="188423"/>
                </a:lnTo>
                <a:lnTo>
                  <a:pt x="615191" y="185704"/>
                </a:lnTo>
                <a:lnTo>
                  <a:pt x="626903" y="180431"/>
                </a:lnTo>
                <a:lnTo>
                  <a:pt x="636719" y="172547"/>
                </a:lnTo>
                <a:lnTo>
                  <a:pt x="637900" y="170990"/>
                </a:lnTo>
                <a:lnTo>
                  <a:pt x="583777" y="170990"/>
                </a:lnTo>
                <a:lnTo>
                  <a:pt x="572671" y="165431"/>
                </a:lnTo>
                <a:lnTo>
                  <a:pt x="565041" y="156034"/>
                </a:lnTo>
                <a:lnTo>
                  <a:pt x="560886" y="142769"/>
                </a:lnTo>
                <a:lnTo>
                  <a:pt x="560206" y="125606"/>
                </a:lnTo>
                <a:lnTo>
                  <a:pt x="653551" y="125606"/>
                </a:lnTo>
                <a:lnTo>
                  <a:pt x="653551" y="124717"/>
                </a:lnTo>
                <a:lnTo>
                  <a:pt x="654440" y="123066"/>
                </a:lnTo>
                <a:lnTo>
                  <a:pt x="654591" y="118186"/>
                </a:lnTo>
                <a:lnTo>
                  <a:pt x="654600" y="108461"/>
                </a:lnTo>
                <a:lnTo>
                  <a:pt x="562746" y="108461"/>
                </a:lnTo>
                <a:lnTo>
                  <a:pt x="566064" y="95621"/>
                </a:lnTo>
                <a:lnTo>
                  <a:pt x="572229" y="84034"/>
                </a:lnTo>
                <a:lnTo>
                  <a:pt x="581244" y="75402"/>
                </a:lnTo>
                <a:lnTo>
                  <a:pt x="593390" y="69706"/>
                </a:lnTo>
                <a:lnTo>
                  <a:pt x="608944" y="66928"/>
                </a:lnTo>
                <a:lnTo>
                  <a:pt x="643533" y="66928"/>
                </a:lnTo>
                <a:lnTo>
                  <a:pt x="640597" y="62817"/>
                </a:lnTo>
                <a:lnTo>
                  <a:pt x="631190" y="55677"/>
                </a:lnTo>
                <a:lnTo>
                  <a:pt x="619391" y="51257"/>
                </a:lnTo>
                <a:lnTo>
                  <a:pt x="605185" y="49577"/>
                </a:lnTo>
                <a:close/>
              </a:path>
              <a:path w="1003300" h="189230">
                <a:moveTo>
                  <a:pt x="632342" y="143513"/>
                </a:moveTo>
                <a:lnTo>
                  <a:pt x="600802" y="170450"/>
                </a:lnTo>
                <a:lnTo>
                  <a:pt x="583777" y="170990"/>
                </a:lnTo>
                <a:lnTo>
                  <a:pt x="637900" y="170990"/>
                </a:lnTo>
                <a:lnTo>
                  <a:pt x="644726" y="161996"/>
                </a:lnTo>
                <a:lnTo>
                  <a:pt x="651011" y="148720"/>
                </a:lnTo>
                <a:lnTo>
                  <a:pt x="632342" y="143513"/>
                </a:lnTo>
                <a:close/>
              </a:path>
              <a:path w="1003300" h="189230">
                <a:moveTo>
                  <a:pt x="643533" y="66928"/>
                </a:moveTo>
                <a:lnTo>
                  <a:pt x="608944" y="66928"/>
                </a:lnTo>
                <a:lnTo>
                  <a:pt x="621670" y="71023"/>
                </a:lnTo>
                <a:lnTo>
                  <a:pt x="630357" y="79387"/>
                </a:lnTo>
                <a:lnTo>
                  <a:pt x="635045" y="91905"/>
                </a:lnTo>
                <a:lnTo>
                  <a:pt x="635771" y="108461"/>
                </a:lnTo>
                <a:lnTo>
                  <a:pt x="654600" y="108461"/>
                </a:lnTo>
                <a:lnTo>
                  <a:pt x="654608" y="100362"/>
                </a:lnTo>
                <a:lnTo>
                  <a:pt x="652291" y="85179"/>
                </a:lnTo>
                <a:lnTo>
                  <a:pt x="647626" y="72657"/>
                </a:lnTo>
                <a:lnTo>
                  <a:pt x="643533" y="66928"/>
                </a:lnTo>
                <a:close/>
              </a:path>
              <a:path w="1003300" h="189230">
                <a:moveTo>
                  <a:pt x="714765" y="52073"/>
                </a:moveTo>
                <a:lnTo>
                  <a:pt x="697747" y="52073"/>
                </a:lnTo>
                <a:lnTo>
                  <a:pt x="684158" y="185423"/>
                </a:lnTo>
                <a:lnTo>
                  <a:pt x="701938" y="184534"/>
                </a:lnTo>
                <a:lnTo>
                  <a:pt x="713204" y="91986"/>
                </a:lnTo>
                <a:lnTo>
                  <a:pt x="719563" y="81396"/>
                </a:lnTo>
                <a:lnTo>
                  <a:pt x="728974" y="73565"/>
                </a:lnTo>
                <a:lnTo>
                  <a:pt x="733704" y="71758"/>
                </a:lnTo>
                <a:lnTo>
                  <a:pt x="712987" y="71758"/>
                </a:lnTo>
                <a:lnTo>
                  <a:pt x="714765" y="52073"/>
                </a:lnTo>
                <a:close/>
              </a:path>
              <a:path w="1003300" h="189230">
                <a:moveTo>
                  <a:pt x="787773" y="66516"/>
                </a:moveTo>
                <a:lnTo>
                  <a:pt x="759350" y="66516"/>
                </a:lnTo>
                <a:lnTo>
                  <a:pt x="768879" y="73185"/>
                </a:lnTo>
                <a:lnTo>
                  <a:pt x="774103" y="85121"/>
                </a:lnTo>
                <a:lnTo>
                  <a:pt x="774963" y="102492"/>
                </a:lnTo>
                <a:lnTo>
                  <a:pt x="766454" y="184534"/>
                </a:lnTo>
                <a:lnTo>
                  <a:pt x="784361" y="184534"/>
                </a:lnTo>
                <a:lnTo>
                  <a:pt x="792743" y="99952"/>
                </a:lnTo>
                <a:lnTo>
                  <a:pt x="793164" y="84750"/>
                </a:lnTo>
                <a:lnTo>
                  <a:pt x="790743" y="71758"/>
                </a:lnTo>
                <a:lnTo>
                  <a:pt x="787773" y="66516"/>
                </a:lnTo>
                <a:close/>
              </a:path>
              <a:path w="1003300" h="189230">
                <a:moveTo>
                  <a:pt x="745031" y="49761"/>
                </a:moveTo>
                <a:lnTo>
                  <a:pt x="733113" y="54127"/>
                </a:lnTo>
                <a:lnTo>
                  <a:pt x="722394" y="61547"/>
                </a:lnTo>
                <a:lnTo>
                  <a:pt x="712987" y="71758"/>
                </a:lnTo>
                <a:lnTo>
                  <a:pt x="733704" y="71758"/>
                </a:lnTo>
                <a:lnTo>
                  <a:pt x="742035" y="68577"/>
                </a:lnTo>
                <a:lnTo>
                  <a:pt x="759350" y="66516"/>
                </a:lnTo>
                <a:lnTo>
                  <a:pt x="787773" y="66516"/>
                </a:lnTo>
                <a:lnTo>
                  <a:pt x="785077" y="61756"/>
                </a:lnTo>
                <a:lnTo>
                  <a:pt x="775799" y="54734"/>
                </a:lnTo>
                <a:lnTo>
                  <a:pt x="762566" y="50727"/>
                </a:lnTo>
                <a:lnTo>
                  <a:pt x="745031" y="49761"/>
                </a:lnTo>
                <a:close/>
              </a:path>
              <a:path w="1003300" h="189230">
                <a:moveTo>
                  <a:pt x="860688" y="68329"/>
                </a:moveTo>
                <a:lnTo>
                  <a:pt x="842908" y="68329"/>
                </a:lnTo>
                <a:lnTo>
                  <a:pt x="834018" y="162204"/>
                </a:lnTo>
                <a:lnTo>
                  <a:pt x="835855" y="176671"/>
                </a:lnTo>
                <a:lnTo>
                  <a:pt x="843394" y="184950"/>
                </a:lnTo>
                <a:lnTo>
                  <a:pt x="856497" y="187201"/>
                </a:lnTo>
                <a:lnTo>
                  <a:pt x="863228" y="187201"/>
                </a:lnTo>
                <a:lnTo>
                  <a:pt x="869959" y="186312"/>
                </a:lnTo>
                <a:lnTo>
                  <a:pt x="875928" y="183772"/>
                </a:lnTo>
                <a:lnTo>
                  <a:pt x="873796" y="175136"/>
                </a:lnTo>
                <a:lnTo>
                  <a:pt x="853957" y="175136"/>
                </a:lnTo>
                <a:lnTo>
                  <a:pt x="850528" y="170056"/>
                </a:lnTo>
                <a:lnTo>
                  <a:pt x="852179" y="158118"/>
                </a:lnTo>
                <a:lnTo>
                  <a:pt x="860688" y="68329"/>
                </a:lnTo>
                <a:close/>
              </a:path>
              <a:path w="1003300" h="189230">
                <a:moveTo>
                  <a:pt x="873388" y="173485"/>
                </a:moveTo>
                <a:lnTo>
                  <a:pt x="869959" y="174374"/>
                </a:lnTo>
                <a:lnTo>
                  <a:pt x="864117" y="174374"/>
                </a:lnTo>
                <a:lnTo>
                  <a:pt x="853957" y="175136"/>
                </a:lnTo>
                <a:lnTo>
                  <a:pt x="873796" y="175136"/>
                </a:lnTo>
                <a:lnTo>
                  <a:pt x="873388" y="173485"/>
                </a:lnTo>
                <a:close/>
              </a:path>
              <a:path w="1003300" h="189230">
                <a:moveTo>
                  <a:pt x="885326" y="52073"/>
                </a:moveTo>
                <a:lnTo>
                  <a:pt x="827541" y="52073"/>
                </a:lnTo>
                <a:lnTo>
                  <a:pt x="826779" y="68329"/>
                </a:lnTo>
                <a:lnTo>
                  <a:pt x="883548" y="68329"/>
                </a:lnTo>
                <a:lnTo>
                  <a:pt x="885326" y="52073"/>
                </a:lnTo>
                <a:close/>
              </a:path>
              <a:path w="1003300" h="189230">
                <a:moveTo>
                  <a:pt x="866657" y="5845"/>
                </a:moveTo>
                <a:lnTo>
                  <a:pt x="847988" y="16132"/>
                </a:lnTo>
                <a:lnTo>
                  <a:pt x="844559" y="52073"/>
                </a:lnTo>
                <a:lnTo>
                  <a:pt x="862339" y="52073"/>
                </a:lnTo>
                <a:lnTo>
                  <a:pt x="866657" y="5845"/>
                </a:lnTo>
                <a:close/>
              </a:path>
              <a:path w="1003300" h="189230">
                <a:moveTo>
                  <a:pt x="900566" y="148720"/>
                </a:moveTo>
                <a:lnTo>
                  <a:pt x="904249" y="163653"/>
                </a:lnTo>
                <a:lnTo>
                  <a:pt x="911065" y="175046"/>
                </a:lnTo>
                <a:lnTo>
                  <a:pt x="920968" y="182985"/>
                </a:lnTo>
                <a:lnTo>
                  <a:pt x="933914" y="187553"/>
                </a:lnTo>
                <a:lnTo>
                  <a:pt x="954835" y="186696"/>
                </a:lnTo>
                <a:lnTo>
                  <a:pt x="971384" y="183743"/>
                </a:lnTo>
                <a:lnTo>
                  <a:pt x="983938" y="178730"/>
                </a:lnTo>
                <a:lnTo>
                  <a:pt x="991088" y="173096"/>
                </a:lnTo>
                <a:lnTo>
                  <a:pt x="957190" y="173096"/>
                </a:lnTo>
                <a:lnTo>
                  <a:pt x="940396" y="171881"/>
                </a:lnTo>
                <a:lnTo>
                  <a:pt x="928825" y="166385"/>
                </a:lnTo>
                <a:lnTo>
                  <a:pt x="921711" y="156731"/>
                </a:lnTo>
                <a:lnTo>
                  <a:pt x="900566" y="148720"/>
                </a:lnTo>
                <a:close/>
              </a:path>
              <a:path w="1003300" h="189230">
                <a:moveTo>
                  <a:pt x="966684" y="48923"/>
                </a:moveTo>
                <a:lnTo>
                  <a:pt x="924045" y="61776"/>
                </a:lnTo>
                <a:lnTo>
                  <a:pt x="911995" y="96447"/>
                </a:lnTo>
                <a:lnTo>
                  <a:pt x="915623" y="107094"/>
                </a:lnTo>
                <a:lnTo>
                  <a:pt x="923266" y="115531"/>
                </a:lnTo>
                <a:lnTo>
                  <a:pt x="934840" y="121698"/>
                </a:lnTo>
                <a:lnTo>
                  <a:pt x="950315" y="125685"/>
                </a:lnTo>
                <a:lnTo>
                  <a:pt x="968033" y="130658"/>
                </a:lnTo>
                <a:lnTo>
                  <a:pt x="979024" y="137277"/>
                </a:lnTo>
                <a:lnTo>
                  <a:pt x="983694" y="145862"/>
                </a:lnTo>
                <a:lnTo>
                  <a:pt x="979340" y="160228"/>
                </a:lnTo>
                <a:lnTo>
                  <a:pt x="970540" y="169090"/>
                </a:lnTo>
                <a:lnTo>
                  <a:pt x="957190" y="173096"/>
                </a:lnTo>
                <a:lnTo>
                  <a:pt x="991088" y="173096"/>
                </a:lnTo>
                <a:lnTo>
                  <a:pt x="992871" y="171690"/>
                </a:lnTo>
                <a:lnTo>
                  <a:pt x="998561" y="162658"/>
                </a:lnTo>
                <a:lnTo>
                  <a:pt x="1001383" y="151668"/>
                </a:lnTo>
                <a:lnTo>
                  <a:pt x="1001467" y="139087"/>
                </a:lnTo>
                <a:lnTo>
                  <a:pt x="997437" y="128612"/>
                </a:lnTo>
                <a:lnTo>
                  <a:pt x="989344" y="120186"/>
                </a:lnTo>
                <a:lnTo>
                  <a:pt x="977237" y="113753"/>
                </a:lnTo>
                <a:lnTo>
                  <a:pt x="955662" y="108065"/>
                </a:lnTo>
                <a:lnTo>
                  <a:pt x="941349" y="102398"/>
                </a:lnTo>
                <a:lnTo>
                  <a:pt x="933221" y="96447"/>
                </a:lnTo>
                <a:lnTo>
                  <a:pt x="930202" y="89907"/>
                </a:lnTo>
                <a:lnTo>
                  <a:pt x="935352" y="76385"/>
                </a:lnTo>
                <a:lnTo>
                  <a:pt x="945267" y="68575"/>
                </a:lnTo>
                <a:lnTo>
                  <a:pt x="998902" y="68475"/>
                </a:lnTo>
                <a:lnTo>
                  <a:pt x="992404" y="59125"/>
                </a:lnTo>
                <a:lnTo>
                  <a:pt x="981391" y="52200"/>
                </a:lnTo>
                <a:lnTo>
                  <a:pt x="966684" y="48923"/>
                </a:lnTo>
                <a:close/>
              </a:path>
              <a:path w="1003300" h="189230">
                <a:moveTo>
                  <a:pt x="998902" y="68475"/>
                </a:moveTo>
                <a:lnTo>
                  <a:pt x="964387" y="68475"/>
                </a:lnTo>
                <a:lnTo>
                  <a:pt x="976321" y="72667"/>
                </a:lnTo>
                <a:lnTo>
                  <a:pt x="982638" y="80906"/>
                </a:lnTo>
                <a:lnTo>
                  <a:pt x="984640" y="89665"/>
                </a:lnTo>
                <a:lnTo>
                  <a:pt x="1003309" y="83696"/>
                </a:lnTo>
                <a:lnTo>
                  <a:pt x="999713" y="69641"/>
                </a:lnTo>
                <a:lnTo>
                  <a:pt x="998902" y="684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89603" y="3195319"/>
            <a:ext cx="588645" cy="586740"/>
          </a:xfrm>
          <a:custGeom>
            <a:avLst/>
            <a:gdLst/>
            <a:ahLst/>
            <a:cxnLst/>
            <a:rect l="l" t="t" r="r" b="b"/>
            <a:pathLst>
              <a:path w="588645" h="586739">
                <a:moveTo>
                  <a:pt x="549148" y="0"/>
                </a:moveTo>
                <a:lnTo>
                  <a:pt x="39877" y="0"/>
                </a:lnTo>
                <a:lnTo>
                  <a:pt x="33989" y="427"/>
                </a:lnTo>
                <a:lnTo>
                  <a:pt x="20542" y="4934"/>
                </a:lnTo>
                <a:lnTo>
                  <a:pt x="9762" y="13553"/>
                </a:lnTo>
                <a:lnTo>
                  <a:pt x="2598" y="25282"/>
                </a:lnTo>
                <a:lnTo>
                  <a:pt x="0" y="39115"/>
                </a:lnTo>
                <a:lnTo>
                  <a:pt x="497" y="553301"/>
                </a:lnTo>
                <a:lnTo>
                  <a:pt x="5121" y="566527"/>
                </a:lnTo>
                <a:lnTo>
                  <a:pt x="13844" y="577133"/>
                </a:lnTo>
                <a:lnTo>
                  <a:pt x="25738" y="584182"/>
                </a:lnTo>
                <a:lnTo>
                  <a:pt x="39877" y="586739"/>
                </a:lnTo>
                <a:lnTo>
                  <a:pt x="554756" y="586326"/>
                </a:lnTo>
                <a:lnTo>
                  <a:pt x="567904" y="581817"/>
                </a:lnTo>
                <a:lnTo>
                  <a:pt x="578543" y="573117"/>
                </a:lnTo>
                <a:lnTo>
                  <a:pt x="585665" y="561186"/>
                </a:lnTo>
                <a:lnTo>
                  <a:pt x="588263" y="546988"/>
                </a:lnTo>
                <a:lnTo>
                  <a:pt x="587915" y="33966"/>
                </a:lnTo>
                <a:lnTo>
                  <a:pt x="583525" y="20655"/>
                </a:lnTo>
                <a:lnTo>
                  <a:pt x="574911" y="9868"/>
                </a:lnTo>
                <a:lnTo>
                  <a:pt x="563108" y="2639"/>
                </a:lnTo>
                <a:lnTo>
                  <a:pt x="549148" y="0"/>
                </a:lnTo>
                <a:close/>
              </a:path>
            </a:pathLst>
          </a:custGeom>
          <a:solidFill>
            <a:srgbClr val="C005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38879" y="3236468"/>
            <a:ext cx="583565" cy="586740"/>
          </a:xfrm>
          <a:custGeom>
            <a:avLst/>
            <a:gdLst/>
            <a:ahLst/>
            <a:cxnLst/>
            <a:rect l="l" t="t" r="r" b="b"/>
            <a:pathLst>
              <a:path w="583564" h="586739">
                <a:moveTo>
                  <a:pt x="0" y="561085"/>
                </a:moveTo>
                <a:lnTo>
                  <a:pt x="77" y="567715"/>
                </a:lnTo>
                <a:lnTo>
                  <a:pt x="8728" y="577695"/>
                </a:lnTo>
                <a:lnTo>
                  <a:pt x="20421" y="584331"/>
                </a:lnTo>
                <a:lnTo>
                  <a:pt x="34289" y="586739"/>
                </a:lnTo>
                <a:lnTo>
                  <a:pt x="549303" y="586366"/>
                </a:lnTo>
                <a:lnTo>
                  <a:pt x="562606" y="581932"/>
                </a:lnTo>
                <a:lnTo>
                  <a:pt x="573362" y="573300"/>
                </a:lnTo>
                <a:lnTo>
                  <a:pt x="580338" y="561847"/>
                </a:lnTo>
                <a:lnTo>
                  <a:pt x="4317" y="561847"/>
                </a:lnTo>
                <a:lnTo>
                  <a:pt x="0" y="561085"/>
                </a:lnTo>
                <a:close/>
              </a:path>
              <a:path w="583564" h="586739">
                <a:moveTo>
                  <a:pt x="556133" y="0"/>
                </a:moveTo>
                <a:lnTo>
                  <a:pt x="557529" y="3555"/>
                </a:lnTo>
                <a:lnTo>
                  <a:pt x="558291" y="7873"/>
                </a:lnTo>
                <a:lnTo>
                  <a:pt x="557746" y="528465"/>
                </a:lnTo>
                <a:lnTo>
                  <a:pt x="553040" y="541673"/>
                </a:lnTo>
                <a:lnTo>
                  <a:pt x="544274" y="552261"/>
                </a:lnTo>
                <a:lnTo>
                  <a:pt x="532379" y="559296"/>
                </a:lnTo>
                <a:lnTo>
                  <a:pt x="518287" y="561847"/>
                </a:lnTo>
                <a:lnTo>
                  <a:pt x="580338" y="561847"/>
                </a:lnTo>
                <a:lnTo>
                  <a:pt x="580559" y="561484"/>
                </a:lnTo>
                <a:lnTo>
                  <a:pt x="583184" y="547496"/>
                </a:lnTo>
                <a:lnTo>
                  <a:pt x="582228" y="28567"/>
                </a:lnTo>
                <a:lnTo>
                  <a:pt x="576988" y="16104"/>
                </a:lnTo>
                <a:lnTo>
                  <a:pt x="567983" y="6248"/>
                </a:lnTo>
                <a:lnTo>
                  <a:pt x="556133" y="0"/>
                </a:lnTo>
                <a:close/>
              </a:path>
            </a:pathLst>
          </a:custGeom>
          <a:solidFill>
            <a:srgbClr val="284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04944" y="3236468"/>
            <a:ext cx="4798060" cy="599440"/>
          </a:xfrm>
          <a:custGeom>
            <a:avLst/>
            <a:gdLst/>
            <a:ahLst/>
            <a:cxnLst/>
            <a:rect l="l" t="t" r="r" b="b"/>
            <a:pathLst>
              <a:path w="4798059" h="599439">
                <a:moveTo>
                  <a:pt x="4746752" y="0"/>
                </a:moveTo>
                <a:lnTo>
                  <a:pt x="50291" y="0"/>
                </a:lnTo>
                <a:lnTo>
                  <a:pt x="45800" y="250"/>
                </a:lnTo>
                <a:lnTo>
                  <a:pt x="13300" y="20404"/>
                </a:lnTo>
                <a:lnTo>
                  <a:pt x="0" y="62991"/>
                </a:lnTo>
                <a:lnTo>
                  <a:pt x="199" y="541564"/>
                </a:lnTo>
                <a:lnTo>
                  <a:pt x="16288" y="582269"/>
                </a:lnTo>
                <a:lnTo>
                  <a:pt x="50291" y="598931"/>
                </a:lnTo>
                <a:lnTo>
                  <a:pt x="4751628" y="598646"/>
                </a:lnTo>
                <a:lnTo>
                  <a:pt x="4784295" y="578395"/>
                </a:lnTo>
                <a:lnTo>
                  <a:pt x="4797552" y="535939"/>
                </a:lnTo>
                <a:lnTo>
                  <a:pt x="4797324" y="56989"/>
                </a:lnTo>
                <a:lnTo>
                  <a:pt x="4781082" y="16540"/>
                </a:lnTo>
                <a:lnTo>
                  <a:pt x="4746752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04944" y="3236468"/>
            <a:ext cx="4798060" cy="599440"/>
          </a:xfrm>
          <a:custGeom>
            <a:avLst/>
            <a:gdLst/>
            <a:ahLst/>
            <a:cxnLst/>
            <a:rect l="l" t="t" r="r" b="b"/>
            <a:pathLst>
              <a:path w="4798059" h="599439">
                <a:moveTo>
                  <a:pt x="50291" y="0"/>
                </a:moveTo>
                <a:lnTo>
                  <a:pt x="4746752" y="0"/>
                </a:lnTo>
                <a:lnTo>
                  <a:pt x="4759547" y="2007"/>
                </a:lnTo>
                <a:lnTo>
                  <a:pt x="4789032" y="28046"/>
                </a:lnTo>
                <a:lnTo>
                  <a:pt x="4797552" y="535939"/>
                </a:lnTo>
                <a:lnTo>
                  <a:pt x="4795947" y="551709"/>
                </a:lnTo>
                <a:lnTo>
                  <a:pt x="4775036" y="588292"/>
                </a:lnTo>
                <a:lnTo>
                  <a:pt x="50291" y="598931"/>
                </a:lnTo>
                <a:lnTo>
                  <a:pt x="37652" y="596908"/>
                </a:lnTo>
                <a:lnTo>
                  <a:pt x="8386" y="570685"/>
                </a:lnTo>
                <a:lnTo>
                  <a:pt x="0" y="62991"/>
                </a:lnTo>
                <a:lnTo>
                  <a:pt x="1614" y="47162"/>
                </a:lnTo>
                <a:lnTo>
                  <a:pt x="22549" y="10506"/>
                </a:lnTo>
                <a:lnTo>
                  <a:pt x="50291" y="0"/>
                </a:lnTo>
                <a:close/>
              </a:path>
            </a:pathLst>
          </a:custGeom>
          <a:ln w="9144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703445" y="3388923"/>
            <a:ext cx="14458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30352F"/>
                </a:solidFill>
                <a:latin typeface="微软雅黑"/>
                <a:cs typeface="微软雅黑"/>
              </a:rPr>
              <a:t>项目团队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712464" y="4007612"/>
            <a:ext cx="588645" cy="588645"/>
          </a:xfrm>
          <a:custGeom>
            <a:avLst/>
            <a:gdLst/>
            <a:ahLst/>
            <a:cxnLst/>
            <a:rect l="l" t="t" r="r" b="b"/>
            <a:pathLst>
              <a:path w="588645" h="588645">
                <a:moveTo>
                  <a:pt x="549147" y="0"/>
                </a:moveTo>
                <a:lnTo>
                  <a:pt x="39877" y="0"/>
                </a:lnTo>
                <a:lnTo>
                  <a:pt x="33989" y="427"/>
                </a:lnTo>
                <a:lnTo>
                  <a:pt x="20542" y="4934"/>
                </a:lnTo>
                <a:lnTo>
                  <a:pt x="9762" y="13553"/>
                </a:lnTo>
                <a:lnTo>
                  <a:pt x="2598" y="25282"/>
                </a:lnTo>
                <a:lnTo>
                  <a:pt x="0" y="39116"/>
                </a:lnTo>
                <a:lnTo>
                  <a:pt x="512" y="554823"/>
                </a:lnTo>
                <a:lnTo>
                  <a:pt x="5154" y="568070"/>
                </a:lnTo>
                <a:lnTo>
                  <a:pt x="13877" y="578673"/>
                </a:lnTo>
                <a:lnTo>
                  <a:pt x="25759" y="585712"/>
                </a:lnTo>
                <a:lnTo>
                  <a:pt x="39877" y="588264"/>
                </a:lnTo>
                <a:lnTo>
                  <a:pt x="554847" y="587836"/>
                </a:lnTo>
                <a:lnTo>
                  <a:pt x="567962" y="583304"/>
                </a:lnTo>
                <a:lnTo>
                  <a:pt x="578572" y="574586"/>
                </a:lnTo>
                <a:lnTo>
                  <a:pt x="585674" y="562630"/>
                </a:lnTo>
                <a:lnTo>
                  <a:pt x="588263" y="548386"/>
                </a:lnTo>
                <a:lnTo>
                  <a:pt x="587915" y="33966"/>
                </a:lnTo>
                <a:lnTo>
                  <a:pt x="583525" y="20655"/>
                </a:lnTo>
                <a:lnTo>
                  <a:pt x="574911" y="9868"/>
                </a:lnTo>
                <a:lnTo>
                  <a:pt x="563108" y="2639"/>
                </a:lnTo>
                <a:lnTo>
                  <a:pt x="549147" y="0"/>
                </a:lnTo>
                <a:close/>
              </a:path>
            </a:pathLst>
          </a:custGeom>
          <a:solidFill>
            <a:srgbClr val="C005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61740" y="4048760"/>
            <a:ext cx="583565" cy="586740"/>
          </a:xfrm>
          <a:custGeom>
            <a:avLst/>
            <a:gdLst/>
            <a:ahLst/>
            <a:cxnLst/>
            <a:rect l="l" t="t" r="r" b="b"/>
            <a:pathLst>
              <a:path w="583564" h="586739">
                <a:moveTo>
                  <a:pt x="0" y="561086"/>
                </a:moveTo>
                <a:lnTo>
                  <a:pt x="77" y="567715"/>
                </a:lnTo>
                <a:lnTo>
                  <a:pt x="8728" y="577695"/>
                </a:lnTo>
                <a:lnTo>
                  <a:pt x="20421" y="584331"/>
                </a:lnTo>
                <a:lnTo>
                  <a:pt x="34289" y="586739"/>
                </a:lnTo>
                <a:lnTo>
                  <a:pt x="549303" y="586366"/>
                </a:lnTo>
                <a:lnTo>
                  <a:pt x="562606" y="581932"/>
                </a:lnTo>
                <a:lnTo>
                  <a:pt x="573362" y="573300"/>
                </a:lnTo>
                <a:lnTo>
                  <a:pt x="580338" y="561848"/>
                </a:lnTo>
                <a:lnTo>
                  <a:pt x="4317" y="561848"/>
                </a:lnTo>
                <a:lnTo>
                  <a:pt x="0" y="561086"/>
                </a:lnTo>
                <a:close/>
              </a:path>
              <a:path w="583564" h="586739">
                <a:moveTo>
                  <a:pt x="556132" y="0"/>
                </a:moveTo>
                <a:lnTo>
                  <a:pt x="557529" y="3556"/>
                </a:lnTo>
                <a:lnTo>
                  <a:pt x="558291" y="7874"/>
                </a:lnTo>
                <a:lnTo>
                  <a:pt x="557746" y="528465"/>
                </a:lnTo>
                <a:lnTo>
                  <a:pt x="553040" y="541673"/>
                </a:lnTo>
                <a:lnTo>
                  <a:pt x="544274" y="552261"/>
                </a:lnTo>
                <a:lnTo>
                  <a:pt x="532379" y="559296"/>
                </a:lnTo>
                <a:lnTo>
                  <a:pt x="518287" y="561848"/>
                </a:lnTo>
                <a:lnTo>
                  <a:pt x="580338" y="561848"/>
                </a:lnTo>
                <a:lnTo>
                  <a:pt x="580559" y="561484"/>
                </a:lnTo>
                <a:lnTo>
                  <a:pt x="583183" y="547497"/>
                </a:lnTo>
                <a:lnTo>
                  <a:pt x="582228" y="28567"/>
                </a:lnTo>
                <a:lnTo>
                  <a:pt x="576988" y="16104"/>
                </a:lnTo>
                <a:lnTo>
                  <a:pt x="567983" y="6248"/>
                </a:lnTo>
                <a:lnTo>
                  <a:pt x="556132" y="0"/>
                </a:lnTo>
                <a:close/>
              </a:path>
            </a:pathLst>
          </a:custGeom>
          <a:solidFill>
            <a:srgbClr val="284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27803" y="4048760"/>
            <a:ext cx="4798060" cy="599440"/>
          </a:xfrm>
          <a:custGeom>
            <a:avLst/>
            <a:gdLst/>
            <a:ahLst/>
            <a:cxnLst/>
            <a:rect l="l" t="t" r="r" b="b"/>
            <a:pathLst>
              <a:path w="4798059" h="599439">
                <a:moveTo>
                  <a:pt x="4746752" y="0"/>
                </a:moveTo>
                <a:lnTo>
                  <a:pt x="50291" y="0"/>
                </a:lnTo>
                <a:lnTo>
                  <a:pt x="45800" y="250"/>
                </a:lnTo>
                <a:lnTo>
                  <a:pt x="13300" y="20404"/>
                </a:lnTo>
                <a:lnTo>
                  <a:pt x="0" y="62992"/>
                </a:lnTo>
                <a:lnTo>
                  <a:pt x="199" y="541564"/>
                </a:lnTo>
                <a:lnTo>
                  <a:pt x="16288" y="582269"/>
                </a:lnTo>
                <a:lnTo>
                  <a:pt x="50291" y="598932"/>
                </a:lnTo>
                <a:lnTo>
                  <a:pt x="4751628" y="598646"/>
                </a:lnTo>
                <a:lnTo>
                  <a:pt x="4784295" y="578395"/>
                </a:lnTo>
                <a:lnTo>
                  <a:pt x="4797552" y="535939"/>
                </a:lnTo>
                <a:lnTo>
                  <a:pt x="4797324" y="56989"/>
                </a:lnTo>
                <a:lnTo>
                  <a:pt x="4781082" y="16540"/>
                </a:lnTo>
                <a:lnTo>
                  <a:pt x="4746752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27803" y="4048760"/>
            <a:ext cx="4798060" cy="599440"/>
          </a:xfrm>
          <a:custGeom>
            <a:avLst/>
            <a:gdLst/>
            <a:ahLst/>
            <a:cxnLst/>
            <a:rect l="l" t="t" r="r" b="b"/>
            <a:pathLst>
              <a:path w="4798059" h="599439">
                <a:moveTo>
                  <a:pt x="50291" y="0"/>
                </a:moveTo>
                <a:lnTo>
                  <a:pt x="4746752" y="0"/>
                </a:lnTo>
                <a:lnTo>
                  <a:pt x="4759547" y="2007"/>
                </a:lnTo>
                <a:lnTo>
                  <a:pt x="4789032" y="28046"/>
                </a:lnTo>
                <a:lnTo>
                  <a:pt x="4797552" y="535939"/>
                </a:lnTo>
                <a:lnTo>
                  <a:pt x="4795947" y="551709"/>
                </a:lnTo>
                <a:lnTo>
                  <a:pt x="4775036" y="588292"/>
                </a:lnTo>
                <a:lnTo>
                  <a:pt x="50291" y="598932"/>
                </a:lnTo>
                <a:lnTo>
                  <a:pt x="37652" y="596908"/>
                </a:lnTo>
                <a:lnTo>
                  <a:pt x="8386" y="570685"/>
                </a:lnTo>
                <a:lnTo>
                  <a:pt x="0" y="62992"/>
                </a:lnTo>
                <a:lnTo>
                  <a:pt x="1614" y="47162"/>
                </a:lnTo>
                <a:lnTo>
                  <a:pt x="22549" y="10506"/>
                </a:lnTo>
                <a:lnTo>
                  <a:pt x="50291" y="0"/>
                </a:lnTo>
                <a:close/>
              </a:path>
            </a:pathLst>
          </a:custGeom>
          <a:ln w="9143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726940" y="4187500"/>
            <a:ext cx="14458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30352F"/>
                </a:solidFill>
                <a:latin typeface="微软雅黑"/>
                <a:cs typeface="微软雅黑"/>
              </a:rPr>
              <a:t>实施计划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843273" y="1832087"/>
            <a:ext cx="274955" cy="2662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3200" dirty="0">
              <a:latin typeface="Times New Roman"/>
              <a:cs typeface="Times New Roman"/>
            </a:endParaRPr>
          </a:p>
          <a:p>
            <a:pPr marL="35560">
              <a:lnSpc>
                <a:spcPct val="100000"/>
              </a:lnSpc>
              <a:spcBef>
                <a:spcPts val="1695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3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3200" dirty="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  <a:spcBef>
                <a:spcPts val="1989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 idx="4294967295"/>
          </p:nvPr>
        </p:nvSpPr>
        <p:spPr>
          <a:xfrm>
            <a:off x="4703445" y="1926391"/>
            <a:ext cx="144589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54"/>
              </a:lnSpc>
            </a:pPr>
            <a:r>
              <a:rPr b="0" spc="-5" dirty="0">
                <a:latin typeface="微软雅黑"/>
                <a:cs typeface="微软雅黑"/>
              </a:rPr>
              <a:t>项目背景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876300"/>
            <a:ext cx="2229612" cy="4674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99338" y="2060811"/>
            <a:ext cx="755650" cy="148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115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 idx="4294967295"/>
          </p:nvPr>
        </p:nvSpPr>
        <p:spPr>
          <a:xfrm>
            <a:off x="2406523" y="2253724"/>
            <a:ext cx="3073400" cy="788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spc="-5" dirty="0"/>
              <a:t>项目背景</a:t>
            </a:r>
            <a:endParaRPr sz="6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6AFF7F4-9927-493B-9003-273BC44F7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25980"/>
              </p:ext>
            </p:extLst>
          </p:nvPr>
        </p:nvGraphicFramePr>
        <p:xfrm>
          <a:off x="533400" y="1676400"/>
          <a:ext cx="11056881" cy="3308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999">
                  <a:extLst>
                    <a:ext uri="{9D8B030D-6E8A-4147-A177-3AD203B41FA5}">
                      <a16:colId xmlns:a16="http://schemas.microsoft.com/office/drawing/2014/main" val="166199153"/>
                    </a:ext>
                  </a:extLst>
                </a:gridCol>
                <a:gridCol w="2478795">
                  <a:extLst>
                    <a:ext uri="{9D8B030D-6E8A-4147-A177-3AD203B41FA5}">
                      <a16:colId xmlns:a16="http://schemas.microsoft.com/office/drawing/2014/main" val="4108122837"/>
                    </a:ext>
                  </a:extLst>
                </a:gridCol>
                <a:gridCol w="6821087">
                  <a:extLst>
                    <a:ext uri="{9D8B030D-6E8A-4147-A177-3AD203B41FA5}">
                      <a16:colId xmlns:a16="http://schemas.microsoft.com/office/drawing/2014/main" val="2349471200"/>
                    </a:ext>
                  </a:extLst>
                </a:gridCol>
              </a:tblGrid>
              <a:tr h="53954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目录</a:t>
                      </a:r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子目录</a:t>
                      </a:r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内容包括但不限于</a:t>
                      </a:r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8816031"/>
                  </a:ext>
                </a:extLst>
              </a:tr>
              <a:tr h="779827">
                <a:tc rowSpan="4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 </a:t>
                      </a:r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项目背景</a:t>
                      </a:r>
                      <a:endParaRPr 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1.1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政策背景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相关产业、行业、细分领域等的重点政策描述</a:t>
                      </a:r>
                      <a:endParaRPr lang="en-US" altLang="zh-CN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聚焦长三角区域的相关政策背景（如有）</a:t>
                      </a:r>
                      <a:endParaRPr 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758794"/>
                  </a:ext>
                </a:extLst>
              </a:tr>
              <a:tr h="635414">
                <a:tc vMerge="1">
                  <a:txBody>
                    <a:bodyPr/>
                    <a:lstStyle/>
                    <a:p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1.2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行业背景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针对核心技术，分别介绍其</a:t>
                      </a:r>
                      <a:r>
                        <a:rPr lang="zh-CN" altLang="en-US" sz="14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所属行业、细分领域的技术发展情况</a:t>
                      </a:r>
                      <a:endParaRPr lang="en-US" altLang="zh-CN" sz="1400" b="1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技术路线对比（如有）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532055"/>
                  </a:ext>
                </a:extLst>
              </a:tr>
              <a:tr h="779827">
                <a:tc vMerge="1">
                  <a:txBody>
                    <a:bodyPr/>
                    <a:lstStyle/>
                    <a:p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1.3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国内外发展现状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本项目核心技术</a:t>
                      </a:r>
                      <a:r>
                        <a:rPr lang="en-US" altLang="zh-CN" sz="14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产品在国内外的产业发展现状</a:t>
                      </a:r>
                      <a:endParaRPr lang="en-US" altLang="zh-CN" sz="1400" b="1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列举国内外龙头企业技术发展情况（对比）</a:t>
                      </a:r>
                      <a:endParaRPr lang="en-US" altLang="zh-CN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4680081"/>
                  </a:ext>
                </a:extLst>
              </a:tr>
              <a:tr h="573478">
                <a:tc vMerge="1">
                  <a:txBody>
                    <a:bodyPr/>
                    <a:lstStyle/>
                    <a:p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1.4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产业技术需求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行业、技术领域发展趋势、方向和</a:t>
                      </a:r>
                      <a:r>
                        <a:rPr lang="zh-CN" altLang="en-US" sz="14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目前存在的问题</a:t>
                      </a:r>
                      <a:endParaRPr lang="en-US" altLang="zh-CN" sz="1400" b="1" kern="12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6008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837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876300"/>
            <a:ext cx="2229612" cy="4674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0862" y="2060811"/>
            <a:ext cx="755650" cy="148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11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2406523" y="2253724"/>
            <a:ext cx="3073400" cy="788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spc="-5" dirty="0"/>
              <a:t>项目概述</a:t>
            </a:r>
            <a:endParaRPr sz="6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272E301A-5717-9F84-8F21-39AB29716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265321"/>
              </p:ext>
            </p:extLst>
          </p:nvPr>
        </p:nvGraphicFramePr>
        <p:xfrm>
          <a:off x="567559" y="1143000"/>
          <a:ext cx="11056881" cy="5188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999">
                  <a:extLst>
                    <a:ext uri="{9D8B030D-6E8A-4147-A177-3AD203B41FA5}">
                      <a16:colId xmlns:a16="http://schemas.microsoft.com/office/drawing/2014/main" val="166199153"/>
                    </a:ext>
                  </a:extLst>
                </a:gridCol>
                <a:gridCol w="2478795">
                  <a:extLst>
                    <a:ext uri="{9D8B030D-6E8A-4147-A177-3AD203B41FA5}">
                      <a16:colId xmlns:a16="http://schemas.microsoft.com/office/drawing/2014/main" val="4108122837"/>
                    </a:ext>
                  </a:extLst>
                </a:gridCol>
                <a:gridCol w="6821087">
                  <a:extLst>
                    <a:ext uri="{9D8B030D-6E8A-4147-A177-3AD203B41FA5}">
                      <a16:colId xmlns:a16="http://schemas.microsoft.com/office/drawing/2014/main" val="2349471200"/>
                    </a:ext>
                  </a:extLst>
                </a:gridCol>
              </a:tblGrid>
              <a:tr h="53954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模块</a:t>
                      </a:r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子模块</a:t>
                      </a:r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内容要求</a:t>
                      </a:r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8816031"/>
                  </a:ext>
                </a:extLst>
              </a:tr>
              <a:tr h="548767">
                <a:tc rowSpan="5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 </a:t>
                      </a:r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项目概述</a:t>
                      </a:r>
                      <a:endParaRPr 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2.1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核心技术难点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项目拟解决的</a:t>
                      </a:r>
                      <a:r>
                        <a:rPr lang="zh-CN" altLang="en-US" sz="14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核心技术问题</a:t>
                      </a: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，技术的具体难点何在？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包括但不限于</a:t>
                      </a:r>
                      <a:r>
                        <a:rPr lang="zh-CN" altLang="en-US" sz="14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技术原理、工艺路线、优势、特点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等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目前都有哪些团队、分别采用了什么样的技术路线？进展如何？</a:t>
                      </a:r>
                      <a:endParaRPr lang="en-US" altLang="zh-CN" sz="1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本项目技术的创新性和先进性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5114117"/>
                  </a:ext>
                </a:extLst>
              </a:tr>
              <a:tr h="54876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2.2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前期研究进展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项目前期取得的研发成果</a:t>
                      </a:r>
                      <a:endParaRPr lang="en-US" altLang="zh-CN" sz="1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项目产业化情况，包括但不限于技术成熟度、</a:t>
                      </a:r>
                      <a:r>
                        <a:rPr lang="zh-CN" altLang="en-US" sz="14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实验室或中试情况、产业化示范情况</a:t>
                      </a: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等</a:t>
                      </a:r>
                      <a:endParaRPr lang="en-US" altLang="zh-CN" sz="1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项目获奖或承担科研项目情况（如国家科技进步奖、产学研创新成果奖等、承担的主要科研项目信息等）</a:t>
                      </a:r>
                      <a:endParaRPr lang="en-US" altLang="zh-CN" sz="1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知识产权情况：已授权和申请的相关发明专利信息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。包括专利名称、类别、国别、授权号等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1904157"/>
                  </a:ext>
                </a:extLst>
              </a:tr>
              <a:tr h="423369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2.3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主要产品和应用场景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本项目相关产品及应用场景，国内外市场需求现状及预测</a:t>
                      </a:r>
                      <a:endParaRPr lang="en-US" altLang="zh-CN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项目产品性能指标（对比、优势）、应用验证情况、</a:t>
                      </a: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是否有销售等</a:t>
                      </a:r>
                      <a:endParaRPr lang="en-US" altLang="zh-CN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潜在的市场需求和规模</a:t>
                      </a:r>
                      <a:endParaRPr 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1058303"/>
                  </a:ext>
                </a:extLst>
              </a:tr>
              <a:tr h="65616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2.4 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潜在竞争对手和竞争力分析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行业市场现状：包括龙头企业、市场份额、优势产品和产值等</a:t>
                      </a:r>
                      <a:endParaRPr lang="en-US" altLang="zh-CN" sz="1400" b="1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潜在竞争对手</a:t>
                      </a: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的技术路线、性能指标、成本和销售价格等，分析优缺点</a:t>
                      </a:r>
                      <a:endParaRPr lang="en-US" altLang="zh-CN" sz="1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本项目核心技术</a:t>
                      </a:r>
                      <a:r>
                        <a:rPr lang="en-US" altLang="zh-CN" sz="14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lang="zh-CN" altLang="en-US" sz="14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产品的竞争优劣势</a:t>
                      </a: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（成本、价格、性能、技术指标等）</a:t>
                      </a:r>
                      <a:endParaRPr lang="en-US" altLang="zh-CN" sz="1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5021188"/>
                  </a:ext>
                </a:extLst>
              </a:tr>
              <a:tr h="65616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2.5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目标客户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列举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已合作和潜在合作客户，</a:t>
                      </a:r>
                      <a:r>
                        <a:rPr lang="zh-CN" altLang="en-US" sz="14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介绍合作进展或如何推进合作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5775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702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876300"/>
            <a:ext cx="2229612" cy="4674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0862" y="2060811"/>
            <a:ext cx="755650" cy="176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115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2406523" y="2253724"/>
            <a:ext cx="3073400" cy="788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spc="-5" dirty="0"/>
              <a:t>项目团队</a:t>
            </a:r>
            <a:endParaRPr sz="6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A07518E-0F4F-4E82-8F20-F411A3C046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194021"/>
              </p:ext>
            </p:extLst>
          </p:nvPr>
        </p:nvGraphicFramePr>
        <p:xfrm>
          <a:off x="567559" y="1676400"/>
          <a:ext cx="11056881" cy="2261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999">
                  <a:extLst>
                    <a:ext uri="{9D8B030D-6E8A-4147-A177-3AD203B41FA5}">
                      <a16:colId xmlns:a16="http://schemas.microsoft.com/office/drawing/2014/main" val="166199153"/>
                    </a:ext>
                  </a:extLst>
                </a:gridCol>
                <a:gridCol w="2478795">
                  <a:extLst>
                    <a:ext uri="{9D8B030D-6E8A-4147-A177-3AD203B41FA5}">
                      <a16:colId xmlns:a16="http://schemas.microsoft.com/office/drawing/2014/main" val="4108122837"/>
                    </a:ext>
                  </a:extLst>
                </a:gridCol>
                <a:gridCol w="6821087">
                  <a:extLst>
                    <a:ext uri="{9D8B030D-6E8A-4147-A177-3AD203B41FA5}">
                      <a16:colId xmlns:a16="http://schemas.microsoft.com/office/drawing/2014/main" val="2349471200"/>
                    </a:ext>
                  </a:extLst>
                </a:gridCol>
              </a:tblGrid>
              <a:tr h="56771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模块</a:t>
                      </a:r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子模块</a:t>
                      </a:r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内容要求</a:t>
                      </a:r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8816031"/>
                  </a:ext>
                </a:extLst>
              </a:tr>
              <a:tr h="63018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3. </a:t>
                      </a:r>
                      <a:r>
                        <a:rPr lang="zh-CN" altLang="en-US" sz="1800" b="1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项目团队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3.1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项目负责人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基本信息、简介等</a:t>
                      </a:r>
                      <a:endParaRPr lang="en-US" altLang="zh-CN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7026388"/>
                  </a:ext>
                </a:extLst>
              </a:tr>
              <a:tr h="445640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3.2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技术团队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团队其他成员的基本信息、研究领域、专业特长等</a:t>
                      </a:r>
                      <a:endParaRPr 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7808012"/>
                  </a:ext>
                </a:extLst>
              </a:tr>
              <a:tr h="617681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3.3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经营管理团队（如有）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管理、销售、财务、法务等负责人（如有）的基本信息</a:t>
                      </a:r>
                      <a:endParaRPr 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260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690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876300"/>
            <a:ext cx="2229612" cy="4674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0862" y="2060811"/>
            <a:ext cx="755650" cy="176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115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2406523" y="2253724"/>
            <a:ext cx="3073400" cy="788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spc="-5" dirty="0"/>
              <a:t>实施计划</a:t>
            </a:r>
            <a:endParaRPr sz="600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</TotalTime>
  <Words>577</Words>
  <Application>Microsoft Office PowerPoint</Application>
  <PresentationFormat>宽屏</PresentationFormat>
  <Paragraphs>81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Microsoft JhengHei</vt:lpstr>
      <vt:lpstr>等线</vt:lpstr>
      <vt:lpstr>微软雅黑</vt:lpstr>
      <vt:lpstr>Calibri</vt:lpstr>
      <vt:lpstr>Times New Roman</vt:lpstr>
      <vt:lpstr>Wingdings</vt:lpstr>
      <vt:lpstr>Office Theme</vt:lpstr>
      <vt:lpstr>“XX”（项目名称） 概念验证项目实施方案</vt:lpstr>
      <vt:lpstr>项目背景</vt:lpstr>
      <vt:lpstr>项目背景</vt:lpstr>
      <vt:lpstr>PowerPoint 演示文稿</vt:lpstr>
      <vt:lpstr>项目概述</vt:lpstr>
      <vt:lpstr>PowerPoint 演示文稿</vt:lpstr>
      <vt:lpstr>项目团队</vt:lpstr>
      <vt:lpstr>PowerPoint 演示文稿</vt:lpstr>
      <vt:lpstr>实施计划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创业计划书商业项目计划书商业项目提案简约商务PPT</dc:title>
  <dc:creator>Administrator</dc:creator>
  <cp:lastModifiedBy>Yaoxin</cp:lastModifiedBy>
  <cp:revision>28</cp:revision>
  <dcterms:created xsi:type="dcterms:W3CDTF">2021-11-30T23:54:39Z</dcterms:created>
  <dcterms:modified xsi:type="dcterms:W3CDTF">2026-05-25T01:27:59Z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2020-05-25T00:00:00Z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2021-11-30T00:00:00Z</vt:filetime>
  </property>
</Properties>
</file>